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8"/>
  </p:notesMasterIdLst>
  <p:sldIdLst>
    <p:sldId id="258" r:id="rId2"/>
    <p:sldId id="267" r:id="rId3"/>
    <p:sldId id="268" r:id="rId4"/>
    <p:sldId id="269" r:id="rId5"/>
    <p:sldId id="270" r:id="rId6"/>
    <p:sldId id="271" r:id="rId7"/>
  </p:sldIdLst>
  <p:sldSz cx="18288000" cy="10287000"/>
  <p:notesSz cx="6858000" cy="9144000"/>
  <p:embeddedFontLst>
    <p:embeddedFont>
      <p:font typeface="Open Sans" panose="020B0606030504020204" pitchFamily="34" charset="0"/>
      <p:regular r:id="rId9"/>
      <p:bold r:id="rId10"/>
      <p:italic r:id="rId11"/>
      <p:boldItalic r:id="rId12"/>
    </p:embeddedFont>
    <p:embeddedFont>
      <p:font typeface="Open Sans Bold" panose="020B0806030504020204" charset="0"/>
      <p:regular r:id="rId13"/>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676" autoAdjust="0"/>
    <p:restoredTop sz="94622" autoAdjust="0"/>
  </p:normalViewPr>
  <p:slideViewPr>
    <p:cSldViewPr>
      <p:cViewPr varScale="1">
        <p:scale>
          <a:sx n="44" d="100"/>
          <a:sy n="44" d="100"/>
        </p:scale>
        <p:origin x="34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ra Köhl" userId="dfd80e5ec58ed847" providerId="LiveId" clId="{1E14208D-A774-4025-A880-D4B9BB6A7617}"/>
    <pc:docChg chg="delSld modSld">
      <pc:chgData name="Petra Köhl" userId="dfd80e5ec58ed847" providerId="LiveId" clId="{1E14208D-A774-4025-A880-D4B9BB6A7617}" dt="2024-05-08T09:33:39.322" v="47" actId="6549"/>
      <pc:docMkLst>
        <pc:docMk/>
      </pc:docMkLst>
      <pc:sldChg chg="del">
        <pc:chgData name="Petra Köhl" userId="dfd80e5ec58ed847" providerId="LiveId" clId="{1E14208D-A774-4025-A880-D4B9BB6A7617}" dt="2024-05-08T09:24:48.024" v="0" actId="47"/>
        <pc:sldMkLst>
          <pc:docMk/>
          <pc:sldMk cId="0" sldId="256"/>
        </pc:sldMkLst>
      </pc:sldChg>
      <pc:sldChg chg="del">
        <pc:chgData name="Petra Köhl" userId="dfd80e5ec58ed847" providerId="LiveId" clId="{1E14208D-A774-4025-A880-D4B9BB6A7617}" dt="2024-05-08T09:24:48.739" v="1" actId="47"/>
        <pc:sldMkLst>
          <pc:docMk/>
          <pc:sldMk cId="0" sldId="257"/>
        </pc:sldMkLst>
      </pc:sldChg>
      <pc:sldChg chg="modSp mod">
        <pc:chgData name="Petra Köhl" userId="dfd80e5ec58ed847" providerId="LiveId" clId="{1E14208D-A774-4025-A880-D4B9BB6A7617}" dt="2024-05-08T09:30:46.329" v="14" actId="20577"/>
        <pc:sldMkLst>
          <pc:docMk/>
          <pc:sldMk cId="0" sldId="258"/>
        </pc:sldMkLst>
        <pc:spChg chg="mod">
          <ac:chgData name="Petra Köhl" userId="dfd80e5ec58ed847" providerId="LiveId" clId="{1E14208D-A774-4025-A880-D4B9BB6A7617}" dt="2024-05-08T09:30:46.329" v="14" actId="20577"/>
          <ac:spMkLst>
            <pc:docMk/>
            <pc:sldMk cId="0" sldId="258"/>
            <ac:spMk id="16" creationId="{D3911C9D-940D-97FF-2C5C-2D2525B9FEDE}"/>
          </ac:spMkLst>
        </pc:spChg>
      </pc:sldChg>
      <pc:sldChg chg="del">
        <pc:chgData name="Petra Köhl" userId="dfd80e5ec58ed847" providerId="LiveId" clId="{1E14208D-A774-4025-A880-D4B9BB6A7617}" dt="2024-05-08T09:25:01.772" v="3" actId="47"/>
        <pc:sldMkLst>
          <pc:docMk/>
          <pc:sldMk cId="0" sldId="259"/>
        </pc:sldMkLst>
      </pc:sldChg>
      <pc:sldChg chg="del">
        <pc:chgData name="Petra Köhl" userId="dfd80e5ec58ed847" providerId="LiveId" clId="{1E14208D-A774-4025-A880-D4B9BB6A7617}" dt="2024-05-08T09:25:02.838" v="4" actId="47"/>
        <pc:sldMkLst>
          <pc:docMk/>
          <pc:sldMk cId="0" sldId="260"/>
        </pc:sldMkLst>
      </pc:sldChg>
      <pc:sldChg chg="del">
        <pc:chgData name="Petra Köhl" userId="dfd80e5ec58ed847" providerId="LiveId" clId="{1E14208D-A774-4025-A880-D4B9BB6A7617}" dt="2024-05-08T09:25:03.509" v="5" actId="47"/>
        <pc:sldMkLst>
          <pc:docMk/>
          <pc:sldMk cId="0" sldId="261"/>
        </pc:sldMkLst>
      </pc:sldChg>
      <pc:sldChg chg="del">
        <pc:chgData name="Petra Köhl" userId="dfd80e5ec58ed847" providerId="LiveId" clId="{1E14208D-A774-4025-A880-D4B9BB6A7617}" dt="2024-05-08T09:25:04.242" v="6" actId="47"/>
        <pc:sldMkLst>
          <pc:docMk/>
          <pc:sldMk cId="0" sldId="262"/>
        </pc:sldMkLst>
      </pc:sldChg>
      <pc:sldChg chg="del">
        <pc:chgData name="Petra Köhl" userId="dfd80e5ec58ed847" providerId="LiveId" clId="{1E14208D-A774-4025-A880-D4B9BB6A7617}" dt="2024-05-08T09:25:06.409" v="8" actId="47"/>
        <pc:sldMkLst>
          <pc:docMk/>
          <pc:sldMk cId="0" sldId="263"/>
        </pc:sldMkLst>
      </pc:sldChg>
      <pc:sldChg chg="del">
        <pc:chgData name="Petra Köhl" userId="dfd80e5ec58ed847" providerId="LiveId" clId="{1E14208D-A774-4025-A880-D4B9BB6A7617}" dt="2024-05-08T09:24:49.867" v="2" actId="47"/>
        <pc:sldMkLst>
          <pc:docMk/>
          <pc:sldMk cId="4270098991" sldId="266"/>
        </pc:sldMkLst>
      </pc:sldChg>
      <pc:sldChg chg="modSp mod">
        <pc:chgData name="Petra Köhl" userId="dfd80e5ec58ed847" providerId="LiveId" clId="{1E14208D-A774-4025-A880-D4B9BB6A7617}" dt="2024-05-08T09:33:39.322" v="47" actId="6549"/>
        <pc:sldMkLst>
          <pc:docMk/>
          <pc:sldMk cId="256660439" sldId="267"/>
        </pc:sldMkLst>
        <pc:spChg chg="mod">
          <ac:chgData name="Petra Köhl" userId="dfd80e5ec58ed847" providerId="LiveId" clId="{1E14208D-A774-4025-A880-D4B9BB6A7617}" dt="2024-05-08T09:33:39.322" v="47" actId="6549"/>
          <ac:spMkLst>
            <pc:docMk/>
            <pc:sldMk cId="256660439" sldId="267"/>
            <ac:spMk id="19" creationId="{52B27D8C-49AF-E936-2B10-EE9DB20A2B1E}"/>
          </ac:spMkLst>
        </pc:spChg>
      </pc:sldChg>
      <pc:sldChg chg="del">
        <pc:chgData name="Petra Köhl" userId="dfd80e5ec58ed847" providerId="LiveId" clId="{1E14208D-A774-4025-A880-D4B9BB6A7617}" dt="2024-05-08T09:25:05.232" v="7" actId="47"/>
        <pc:sldMkLst>
          <pc:docMk/>
          <pc:sldMk cId="2669153958" sldId="2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E946886-CAF0-46CC-AD32-40D997DF1C55}" type="datetimeFigureOut">
              <a:rPr lang="de-DE" smtClean="0"/>
              <a:t>08.05.2024</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E8CC09-4248-4652-A3BC-35F77CDFE269}" type="slidenum">
              <a:rPr lang="de-DE" smtClean="0"/>
              <a:t>‹Nr.›</a:t>
            </a:fld>
            <a:endParaRPr lang="de-DE"/>
          </a:p>
        </p:txBody>
      </p:sp>
    </p:spTree>
    <p:extLst>
      <p:ext uri="{BB962C8B-B14F-4D97-AF65-F5344CB8AC3E}">
        <p14:creationId xmlns:p14="http://schemas.microsoft.com/office/powerpoint/2010/main" val="3835449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5/8/2024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5/8/2024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5/8/2024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5/8/2024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4F5F7"/>
        </a:solidFill>
        <a:effectLst/>
      </p:bgPr>
    </p:bg>
    <p:spTree>
      <p:nvGrpSpPr>
        <p:cNvPr id="1" name=""/>
        <p:cNvGrpSpPr/>
        <p:nvPr/>
      </p:nvGrpSpPr>
      <p:grpSpPr>
        <a:xfrm>
          <a:off x="0" y="0"/>
          <a:ext cx="0" cy="0"/>
          <a:chOff x="0" y="0"/>
          <a:chExt cx="0" cy="0"/>
        </a:xfrm>
      </p:grpSpPr>
      <p:pic>
        <p:nvPicPr>
          <p:cNvPr id="1026" name="Picture 2" descr="Bildergebnis für Seepferdchen Schwimmabzeichen">
            <a:extLst>
              <a:ext uri="{FF2B5EF4-FFF2-40B4-BE49-F238E27FC236}">
                <a16:creationId xmlns:a16="http://schemas.microsoft.com/office/drawing/2014/main" id="{2AC57F0A-E739-74AF-9368-A29EBC89C6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8600" y="6300676"/>
            <a:ext cx="2000250" cy="1395523"/>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2"/>
          <p:cNvGrpSpPr/>
          <p:nvPr/>
        </p:nvGrpSpPr>
        <p:grpSpPr>
          <a:xfrm rot="-10800000">
            <a:off x="13809781" y="-952500"/>
            <a:ext cx="5430719" cy="5422030"/>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endParaRPr lang="de-DE"/>
            </a:p>
          </p:txBody>
        </p:sp>
      </p:grpSp>
      <p:grpSp>
        <p:nvGrpSpPr>
          <p:cNvPr id="4" name="Group 4"/>
          <p:cNvGrpSpPr/>
          <p:nvPr/>
        </p:nvGrpSpPr>
        <p:grpSpPr>
          <a:xfrm>
            <a:off x="-952500" y="5817470"/>
            <a:ext cx="5430719" cy="5422030"/>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endParaRPr lang="de-DE"/>
            </a:p>
          </p:txBody>
        </p:sp>
      </p:grpSp>
      <p:sp>
        <p:nvSpPr>
          <p:cNvPr id="9" name="TextBox 7">
            <a:extLst>
              <a:ext uri="{FF2B5EF4-FFF2-40B4-BE49-F238E27FC236}">
                <a16:creationId xmlns:a16="http://schemas.microsoft.com/office/drawing/2014/main" id="{D81A8B25-2338-824A-842F-9A3F110F6FB7}"/>
              </a:ext>
            </a:extLst>
          </p:cNvPr>
          <p:cNvSpPr txBox="1"/>
          <p:nvPr/>
        </p:nvSpPr>
        <p:spPr>
          <a:xfrm>
            <a:off x="1143000" y="1231106"/>
            <a:ext cx="13738194" cy="923330"/>
          </a:xfrm>
          <a:prstGeom prst="rect">
            <a:avLst/>
          </a:prstGeom>
        </p:spPr>
        <p:txBody>
          <a:bodyPr lIns="0" tIns="0" rIns="0" bIns="0" rtlCol="0" anchor="t">
            <a:spAutoFit/>
          </a:bodyPr>
          <a:lstStyle/>
          <a:p>
            <a:pPr algn="l">
              <a:lnSpc>
                <a:spcPts val="7232"/>
              </a:lnSpc>
            </a:pPr>
            <a:r>
              <a:rPr lang="en-US" sz="6575" spc="-328" dirty="0">
                <a:solidFill>
                  <a:srgbClr val="499FA4"/>
                </a:solidFill>
                <a:latin typeface="Open Sans Bold"/>
              </a:rPr>
              <a:t>WAS BIETEN WIR </a:t>
            </a:r>
          </a:p>
        </p:txBody>
      </p:sp>
      <p:sp>
        <p:nvSpPr>
          <p:cNvPr id="10" name="TextBox 8">
            <a:extLst>
              <a:ext uri="{FF2B5EF4-FFF2-40B4-BE49-F238E27FC236}">
                <a16:creationId xmlns:a16="http://schemas.microsoft.com/office/drawing/2014/main" id="{683231E0-A4DE-76FD-55C4-0F69AE8A3CCC}"/>
              </a:ext>
            </a:extLst>
          </p:cNvPr>
          <p:cNvSpPr txBox="1"/>
          <p:nvPr/>
        </p:nvSpPr>
        <p:spPr>
          <a:xfrm>
            <a:off x="1374006" y="2771087"/>
            <a:ext cx="9335130" cy="488211"/>
          </a:xfrm>
          <a:prstGeom prst="rect">
            <a:avLst/>
          </a:prstGeom>
        </p:spPr>
        <p:txBody>
          <a:bodyPr lIns="0" tIns="0" rIns="0" bIns="0" rtlCol="0" anchor="t">
            <a:spAutoFit/>
          </a:bodyPr>
          <a:lstStyle/>
          <a:p>
            <a:pPr algn="l">
              <a:lnSpc>
                <a:spcPts val="4000"/>
              </a:lnSpc>
            </a:pPr>
            <a:r>
              <a:rPr lang="en-US" sz="3125" spc="31" dirty="0">
                <a:solidFill>
                  <a:srgbClr val="35382F"/>
                </a:solidFill>
                <a:latin typeface="Open Sans Bold"/>
              </a:rPr>
              <a:t>KURSE UND ZIEL</a:t>
            </a:r>
          </a:p>
        </p:txBody>
      </p:sp>
      <p:sp>
        <p:nvSpPr>
          <p:cNvPr id="12" name="Freeform 12">
            <a:extLst>
              <a:ext uri="{FF2B5EF4-FFF2-40B4-BE49-F238E27FC236}">
                <a16:creationId xmlns:a16="http://schemas.microsoft.com/office/drawing/2014/main" id="{D7F7DFEF-B41A-6F8D-F6B2-AE84377C821F}"/>
              </a:ext>
            </a:extLst>
          </p:cNvPr>
          <p:cNvSpPr/>
          <p:nvPr/>
        </p:nvSpPr>
        <p:spPr>
          <a:xfrm>
            <a:off x="12392193" y="15230"/>
            <a:ext cx="4971014" cy="2929511"/>
          </a:xfrm>
          <a:custGeom>
            <a:avLst/>
            <a:gdLst/>
            <a:ahLst/>
            <a:cxnLst/>
            <a:rect l="l" t="t" r="r" b="b"/>
            <a:pathLst>
              <a:path w="4971014" h="2929511">
                <a:moveTo>
                  <a:pt x="0" y="0"/>
                </a:moveTo>
                <a:lnTo>
                  <a:pt x="4971014" y="0"/>
                </a:lnTo>
                <a:lnTo>
                  <a:pt x="4971014" y="2929510"/>
                </a:lnTo>
                <a:lnTo>
                  <a:pt x="0" y="2929510"/>
                </a:lnTo>
                <a:lnTo>
                  <a:pt x="0" y="0"/>
                </a:lnTo>
                <a:close/>
              </a:path>
            </a:pathLst>
          </a:custGeom>
          <a:blipFill>
            <a:blip r:embed="rId3"/>
            <a:stretch>
              <a:fillRect/>
            </a:stretch>
          </a:blipFill>
        </p:spPr>
        <p:txBody>
          <a:bodyPr/>
          <a:lstStyle/>
          <a:p>
            <a:endParaRPr lang="de-DE"/>
          </a:p>
        </p:txBody>
      </p:sp>
      <p:pic>
        <p:nvPicPr>
          <p:cNvPr id="18" name="Picture 2">
            <a:extLst>
              <a:ext uri="{FF2B5EF4-FFF2-40B4-BE49-F238E27FC236}">
                <a16:creationId xmlns:a16="http://schemas.microsoft.com/office/drawing/2014/main" id="{F9176C1B-0E03-D737-1E38-77A00AAFB7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20000" y="3492000"/>
            <a:ext cx="6096000" cy="60960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feld 12">
            <a:extLst>
              <a:ext uri="{FF2B5EF4-FFF2-40B4-BE49-F238E27FC236}">
                <a16:creationId xmlns:a16="http://schemas.microsoft.com/office/drawing/2014/main" id="{332CC843-3332-5AEF-C742-944856C5065C}"/>
              </a:ext>
            </a:extLst>
          </p:cNvPr>
          <p:cNvSpPr txBox="1"/>
          <p:nvPr/>
        </p:nvSpPr>
        <p:spPr>
          <a:xfrm>
            <a:off x="990600" y="3619500"/>
            <a:ext cx="10101942" cy="2098651"/>
          </a:xfrm>
          <a:prstGeom prst="rect">
            <a:avLst/>
          </a:prstGeom>
          <a:noFill/>
        </p:spPr>
        <p:txBody>
          <a:bodyPr wrap="square">
            <a:spAutoFit/>
          </a:bodyPr>
          <a:lstStyle/>
          <a:p>
            <a:pPr marL="539749" lvl="1" indent="-269875">
              <a:lnSpc>
                <a:spcPts val="3999"/>
              </a:lnSpc>
              <a:buFont typeface="Arial"/>
              <a:buChar char="•"/>
            </a:pPr>
            <a:r>
              <a:rPr lang="de-DE" sz="2499" b="1" dirty="0">
                <a:solidFill>
                  <a:srgbClr val="35382F"/>
                </a:solidFill>
                <a:latin typeface="Open Sans"/>
              </a:rPr>
              <a:t>Anfängerkurs </a:t>
            </a:r>
            <a:r>
              <a:rPr lang="de-DE" sz="2499" dirty="0">
                <a:solidFill>
                  <a:srgbClr val="35382F"/>
                </a:solidFill>
                <a:latin typeface="Open Sans"/>
              </a:rPr>
              <a:t>zur Wassergewöhnung und Wasserbewältigung</a:t>
            </a:r>
          </a:p>
          <a:p>
            <a:pPr marL="269874" lvl="1">
              <a:lnSpc>
                <a:spcPts val="3999"/>
              </a:lnSpc>
            </a:pPr>
            <a:r>
              <a:rPr lang="de-DE" sz="2499" dirty="0">
                <a:solidFill>
                  <a:srgbClr val="35382F"/>
                </a:solidFill>
                <a:latin typeface="Open Sans"/>
              </a:rPr>
              <a:t>		Wasservertrauen</a:t>
            </a:r>
          </a:p>
          <a:p>
            <a:pPr marL="1641474" lvl="4">
              <a:lnSpc>
                <a:spcPts val="3999"/>
              </a:lnSpc>
            </a:pPr>
            <a:r>
              <a:rPr lang="de-DE" sz="2499" dirty="0">
                <a:solidFill>
                  <a:srgbClr val="35382F"/>
                </a:solidFill>
                <a:latin typeface="Open Sans"/>
              </a:rPr>
              <a:t>	Fähigkeit der Selbstrettung</a:t>
            </a:r>
          </a:p>
          <a:p>
            <a:pPr marL="1641474" lvl="4">
              <a:lnSpc>
                <a:spcPts val="3999"/>
              </a:lnSpc>
            </a:pPr>
            <a:endParaRPr lang="de-DE" sz="2499" dirty="0">
              <a:solidFill>
                <a:srgbClr val="35382F"/>
              </a:solidFill>
              <a:latin typeface="Open Sans"/>
            </a:endParaRPr>
          </a:p>
        </p:txBody>
      </p:sp>
      <p:sp>
        <p:nvSpPr>
          <p:cNvPr id="16" name="Textfeld 15">
            <a:extLst>
              <a:ext uri="{FF2B5EF4-FFF2-40B4-BE49-F238E27FC236}">
                <a16:creationId xmlns:a16="http://schemas.microsoft.com/office/drawing/2014/main" id="{D3911C9D-940D-97FF-2C5C-2D2525B9FEDE}"/>
              </a:ext>
            </a:extLst>
          </p:cNvPr>
          <p:cNvSpPr txBox="1"/>
          <p:nvPr/>
        </p:nvSpPr>
        <p:spPr>
          <a:xfrm>
            <a:off x="990600" y="5524500"/>
            <a:ext cx="10101942" cy="4663456"/>
          </a:xfrm>
          <a:prstGeom prst="rect">
            <a:avLst/>
          </a:prstGeom>
          <a:noFill/>
        </p:spPr>
        <p:txBody>
          <a:bodyPr wrap="square">
            <a:spAutoFit/>
          </a:bodyPr>
          <a:lstStyle/>
          <a:p>
            <a:pPr marL="612774" lvl="1" indent="-342900">
              <a:lnSpc>
                <a:spcPts val="3999"/>
              </a:lnSpc>
              <a:buFont typeface="Arial" panose="020B0604020202020204" pitchFamily="34" charset="0"/>
              <a:buChar char="•"/>
            </a:pPr>
            <a:r>
              <a:rPr lang="de-DE" sz="2499" b="1" dirty="0">
                <a:solidFill>
                  <a:srgbClr val="35382F"/>
                </a:solidFill>
                <a:latin typeface="Open Sans"/>
              </a:rPr>
              <a:t>Fortgeschrittenenkurs für Technik und Ausdauer</a:t>
            </a:r>
          </a:p>
          <a:p>
            <a:pPr marL="269874" lvl="1">
              <a:lnSpc>
                <a:spcPts val="3999"/>
              </a:lnSpc>
            </a:pPr>
            <a:r>
              <a:rPr lang="de-DE" sz="2499" b="1" dirty="0">
                <a:solidFill>
                  <a:srgbClr val="35382F"/>
                </a:solidFill>
                <a:latin typeface="Open Sans"/>
              </a:rPr>
              <a:t>	 	 </a:t>
            </a:r>
            <a:r>
              <a:rPr lang="de-DE" sz="2499" dirty="0">
                <a:solidFill>
                  <a:srgbClr val="35382F"/>
                </a:solidFill>
                <a:latin typeface="Open Sans"/>
              </a:rPr>
              <a:t>z.B. Seepferdchen-Abzeichen</a:t>
            </a:r>
          </a:p>
          <a:p>
            <a:pPr marL="539749" lvl="1" indent="-269875">
              <a:lnSpc>
                <a:spcPts val="3999"/>
              </a:lnSpc>
              <a:buFont typeface="Arial"/>
              <a:buChar char="•"/>
            </a:pPr>
            <a:endParaRPr lang="de-DE" sz="2499" dirty="0">
              <a:solidFill>
                <a:srgbClr val="35382F"/>
              </a:solidFill>
              <a:latin typeface="Open Sans"/>
            </a:endParaRPr>
          </a:p>
          <a:p>
            <a:pPr marL="612774" lvl="1" indent="-342900">
              <a:lnSpc>
                <a:spcPts val="3999"/>
              </a:lnSpc>
              <a:buFont typeface="Arial" panose="020B0604020202020204" pitchFamily="34" charset="0"/>
              <a:buChar char="•"/>
            </a:pPr>
            <a:r>
              <a:rPr lang="de-DE" sz="2499" b="1" dirty="0">
                <a:solidFill>
                  <a:srgbClr val="35382F"/>
                </a:solidFill>
                <a:latin typeface="Open Sans"/>
              </a:rPr>
              <a:t>FLIPPER-Club</a:t>
            </a:r>
          </a:p>
          <a:p>
            <a:pPr marL="1641474" lvl="4">
              <a:lnSpc>
                <a:spcPts val="3999"/>
              </a:lnSpc>
            </a:pPr>
            <a:r>
              <a:rPr lang="de-DE" sz="2499" dirty="0">
                <a:solidFill>
                  <a:srgbClr val="35382F"/>
                </a:solidFill>
                <a:latin typeface="Open Sans"/>
              </a:rPr>
              <a:t> 	Ein sicherer Schwimmer werden</a:t>
            </a:r>
          </a:p>
          <a:p>
            <a:pPr marL="1641474" lvl="4">
              <a:lnSpc>
                <a:spcPts val="3999"/>
              </a:lnSpc>
            </a:pPr>
            <a:endParaRPr lang="de-DE" sz="2499" dirty="0">
              <a:solidFill>
                <a:srgbClr val="35382F"/>
              </a:solidFill>
              <a:latin typeface="Open Sans"/>
            </a:endParaRPr>
          </a:p>
          <a:p>
            <a:pPr marL="612774" lvl="1" indent="-342900">
              <a:lnSpc>
                <a:spcPts val="3999"/>
              </a:lnSpc>
              <a:buFont typeface="Arial" panose="020B0604020202020204" pitchFamily="34" charset="0"/>
              <a:buChar char="•"/>
            </a:pPr>
            <a:r>
              <a:rPr lang="de-DE" sz="2499" b="1" dirty="0">
                <a:solidFill>
                  <a:srgbClr val="35382F"/>
                </a:solidFill>
                <a:latin typeface="Open Sans"/>
              </a:rPr>
              <a:t>Erwachsenentraining</a:t>
            </a:r>
          </a:p>
          <a:p>
            <a:pPr marL="1641474" lvl="4">
              <a:lnSpc>
                <a:spcPts val="3999"/>
              </a:lnSpc>
            </a:pPr>
            <a:r>
              <a:rPr kumimoji="0" lang="de-DE" sz="2499" b="0" i="0" u="none" strike="noStrike" kern="1200" cap="none" spc="0" normalizeH="0" baseline="0" noProof="0" dirty="0">
                <a:ln>
                  <a:noFill/>
                </a:ln>
                <a:solidFill>
                  <a:srgbClr val="35382F"/>
                </a:solidFill>
                <a:effectLst/>
                <a:uLnTx/>
                <a:uFillTx/>
                <a:latin typeface="Open Sans"/>
                <a:ea typeface="+mn-ea"/>
                <a:cs typeface="+mn-cs"/>
              </a:rPr>
              <a:t>   Sicheres und ausdauerndes Schwimmen</a:t>
            </a:r>
            <a:endParaRPr lang="de-DE" sz="2499" b="1" dirty="0">
              <a:solidFill>
                <a:srgbClr val="35382F"/>
              </a:solidFill>
              <a:latin typeface="Open Sans"/>
            </a:endParaRPr>
          </a:p>
          <a:p>
            <a:pPr marL="612774" lvl="1" indent="-342900">
              <a:lnSpc>
                <a:spcPts val="3999"/>
              </a:lnSpc>
              <a:buFont typeface="Arial" panose="020B0604020202020204" pitchFamily="34" charset="0"/>
              <a:buChar char="•"/>
            </a:pPr>
            <a:endParaRPr lang="de-DE" sz="2499" dirty="0">
              <a:solidFill>
                <a:srgbClr val="35382F"/>
              </a:solidFill>
              <a:latin typeface="Open Sans"/>
            </a:endParaRPr>
          </a:p>
        </p:txBody>
      </p:sp>
      <p:pic>
        <p:nvPicPr>
          <p:cNvPr id="17" name="Grafik 16">
            <a:extLst>
              <a:ext uri="{FF2B5EF4-FFF2-40B4-BE49-F238E27FC236}">
                <a16:creationId xmlns:a16="http://schemas.microsoft.com/office/drawing/2014/main" id="{A3D3DE2D-7B8E-C72E-7844-07B9192C04F4}"/>
              </a:ext>
            </a:extLst>
          </p:cNvPr>
          <p:cNvPicPr>
            <a:picLocks noChangeAspect="1"/>
          </p:cNvPicPr>
          <p:nvPr/>
        </p:nvPicPr>
        <p:blipFill>
          <a:blip r:embed="rId5"/>
          <a:stretch>
            <a:fillRect/>
          </a:stretch>
        </p:blipFill>
        <p:spPr>
          <a:xfrm>
            <a:off x="1798265" y="4784271"/>
            <a:ext cx="640135" cy="286537"/>
          </a:xfrm>
          <a:prstGeom prst="rect">
            <a:avLst/>
          </a:prstGeom>
        </p:spPr>
      </p:pic>
      <p:pic>
        <p:nvPicPr>
          <p:cNvPr id="20" name="Grafik 19">
            <a:extLst>
              <a:ext uri="{FF2B5EF4-FFF2-40B4-BE49-F238E27FC236}">
                <a16:creationId xmlns:a16="http://schemas.microsoft.com/office/drawing/2014/main" id="{6012CA9E-DF0A-580D-A4C7-7C45A4A31013}"/>
              </a:ext>
            </a:extLst>
          </p:cNvPr>
          <p:cNvPicPr>
            <a:picLocks noChangeAspect="1"/>
          </p:cNvPicPr>
          <p:nvPr/>
        </p:nvPicPr>
        <p:blipFill>
          <a:blip r:embed="rId5"/>
          <a:stretch>
            <a:fillRect/>
          </a:stretch>
        </p:blipFill>
        <p:spPr>
          <a:xfrm>
            <a:off x="1798265" y="6210300"/>
            <a:ext cx="640135" cy="286537"/>
          </a:xfrm>
          <a:prstGeom prst="rect">
            <a:avLst/>
          </a:prstGeom>
        </p:spPr>
      </p:pic>
      <p:pic>
        <p:nvPicPr>
          <p:cNvPr id="22" name="Grafik 21">
            <a:extLst>
              <a:ext uri="{FF2B5EF4-FFF2-40B4-BE49-F238E27FC236}">
                <a16:creationId xmlns:a16="http://schemas.microsoft.com/office/drawing/2014/main" id="{BA751B36-5AA8-7F7B-FAFE-933DFEFEEF4F}"/>
              </a:ext>
            </a:extLst>
          </p:cNvPr>
          <p:cNvPicPr>
            <a:picLocks noChangeAspect="1"/>
          </p:cNvPicPr>
          <p:nvPr/>
        </p:nvPicPr>
        <p:blipFill>
          <a:blip r:embed="rId5"/>
          <a:stretch>
            <a:fillRect/>
          </a:stretch>
        </p:blipFill>
        <p:spPr>
          <a:xfrm>
            <a:off x="1798265" y="7734300"/>
            <a:ext cx="640135" cy="286537"/>
          </a:xfrm>
          <a:prstGeom prst="rect">
            <a:avLst/>
          </a:prstGeom>
        </p:spPr>
      </p:pic>
      <p:pic>
        <p:nvPicPr>
          <p:cNvPr id="23" name="Grafik 22">
            <a:extLst>
              <a:ext uri="{FF2B5EF4-FFF2-40B4-BE49-F238E27FC236}">
                <a16:creationId xmlns:a16="http://schemas.microsoft.com/office/drawing/2014/main" id="{6E937AE3-6F04-24D2-77F1-FE0E34F09B16}"/>
              </a:ext>
            </a:extLst>
          </p:cNvPr>
          <p:cNvPicPr>
            <a:picLocks noChangeAspect="1"/>
          </p:cNvPicPr>
          <p:nvPr/>
        </p:nvPicPr>
        <p:blipFill>
          <a:blip r:embed="rId5"/>
          <a:stretch>
            <a:fillRect/>
          </a:stretch>
        </p:blipFill>
        <p:spPr>
          <a:xfrm>
            <a:off x="1798265" y="4305300"/>
            <a:ext cx="640135" cy="286537"/>
          </a:xfrm>
          <a:prstGeom prst="rect">
            <a:avLst/>
          </a:prstGeom>
        </p:spPr>
      </p:pic>
      <p:pic>
        <p:nvPicPr>
          <p:cNvPr id="25" name="Grafik 24">
            <a:extLst>
              <a:ext uri="{FF2B5EF4-FFF2-40B4-BE49-F238E27FC236}">
                <a16:creationId xmlns:a16="http://schemas.microsoft.com/office/drawing/2014/main" id="{C422E731-8822-F2C5-D208-D19140DA6D6D}"/>
              </a:ext>
            </a:extLst>
          </p:cNvPr>
          <p:cNvPicPr>
            <a:picLocks noChangeAspect="1"/>
          </p:cNvPicPr>
          <p:nvPr/>
        </p:nvPicPr>
        <p:blipFill>
          <a:blip r:embed="rId5"/>
          <a:stretch>
            <a:fillRect/>
          </a:stretch>
        </p:blipFill>
        <p:spPr>
          <a:xfrm>
            <a:off x="1798265" y="9280071"/>
            <a:ext cx="640135" cy="286537"/>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4F5F7"/>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13809781" y="-952500"/>
            <a:ext cx="5430719" cy="5422030"/>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4" name="Group 4"/>
          <p:cNvGrpSpPr/>
          <p:nvPr/>
        </p:nvGrpSpPr>
        <p:grpSpPr>
          <a:xfrm>
            <a:off x="-952500" y="5817470"/>
            <a:ext cx="5430719" cy="5422030"/>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4" name="TextBox 7">
            <a:extLst>
              <a:ext uri="{FF2B5EF4-FFF2-40B4-BE49-F238E27FC236}">
                <a16:creationId xmlns:a16="http://schemas.microsoft.com/office/drawing/2014/main" id="{A7563C34-CB39-E13D-F27D-183656C20177}"/>
              </a:ext>
            </a:extLst>
          </p:cNvPr>
          <p:cNvSpPr txBox="1"/>
          <p:nvPr/>
        </p:nvSpPr>
        <p:spPr>
          <a:xfrm>
            <a:off x="1257300" y="1078706"/>
            <a:ext cx="16878300" cy="923330"/>
          </a:xfrm>
          <a:prstGeom prst="rect">
            <a:avLst/>
          </a:prstGeom>
        </p:spPr>
        <p:txBody>
          <a:bodyPr lIns="0" tIns="0" rIns="0" bIns="0" rtlCol="0" anchor="t">
            <a:spAutoFit/>
          </a:bodyPr>
          <a:lstStyle/>
          <a:p>
            <a:pPr marL="0" marR="0" lvl="0" indent="0" algn="l" defTabSz="914400" rtl="0" eaLnBrk="1" fontAlgn="auto" latinLnBrk="0" hangingPunct="1">
              <a:lnSpc>
                <a:spcPts val="7232"/>
              </a:lnSpc>
              <a:spcBef>
                <a:spcPts val="0"/>
              </a:spcBef>
              <a:spcAft>
                <a:spcPts val="0"/>
              </a:spcAft>
              <a:buClrTx/>
              <a:buSzTx/>
              <a:buFontTx/>
              <a:buNone/>
              <a:tabLst/>
              <a:defRPr/>
            </a:pPr>
            <a:r>
              <a:rPr kumimoji="0" lang="en-US" sz="6575" b="0" i="0" u="none" strike="noStrike" kern="1200" cap="none" spc="-328" normalizeH="0" baseline="0" noProof="0" dirty="0" err="1">
                <a:ln>
                  <a:noFill/>
                </a:ln>
                <a:solidFill>
                  <a:srgbClr val="499FA4"/>
                </a:solidFill>
                <a:effectLst/>
                <a:uLnTx/>
                <a:uFillTx/>
                <a:latin typeface="Open Sans Bold"/>
                <a:ea typeface="+mn-ea"/>
                <a:cs typeface="+mn-cs"/>
              </a:rPr>
              <a:t>Anfängerkurs</a:t>
            </a:r>
            <a:endParaRPr kumimoji="0" lang="en-US" sz="6575" b="0" i="0" u="none" strike="noStrike" kern="1200" cap="none" spc="-328" normalizeH="0" baseline="0" noProof="0" dirty="0">
              <a:ln>
                <a:noFill/>
              </a:ln>
              <a:solidFill>
                <a:srgbClr val="499FA4"/>
              </a:solidFill>
              <a:effectLst/>
              <a:uLnTx/>
              <a:uFillTx/>
              <a:latin typeface="Open Sans Bold"/>
              <a:ea typeface="+mn-ea"/>
              <a:cs typeface="+mn-cs"/>
            </a:endParaRPr>
          </a:p>
        </p:txBody>
      </p:sp>
      <p:sp>
        <p:nvSpPr>
          <p:cNvPr id="8" name="TextBox 9">
            <a:extLst>
              <a:ext uri="{FF2B5EF4-FFF2-40B4-BE49-F238E27FC236}">
                <a16:creationId xmlns:a16="http://schemas.microsoft.com/office/drawing/2014/main" id="{C02701AE-8BE7-5E1C-6AA3-DE93BC347AA8}"/>
              </a:ext>
            </a:extLst>
          </p:cNvPr>
          <p:cNvSpPr txBox="1"/>
          <p:nvPr/>
        </p:nvSpPr>
        <p:spPr>
          <a:xfrm>
            <a:off x="990600" y="3065512"/>
            <a:ext cx="13565254" cy="7135928"/>
          </a:xfrm>
          <a:prstGeom prst="rect">
            <a:avLst/>
          </a:prstGeom>
        </p:spPr>
        <p:txBody>
          <a:bodyPr wrap="square" lIns="0" tIns="0" rIns="0" bIns="0" rtlCol="0" anchor="t">
            <a:spAutoFit/>
          </a:bodyPr>
          <a:lstStyle/>
          <a:p>
            <a:pPr marL="269874" marR="0" lvl="1" indent="0" algn="l" defTabSz="914400" rtl="0" eaLnBrk="1" fontAlgn="auto" latinLnBrk="0" hangingPunct="1">
              <a:lnSpc>
                <a:spcPts val="3999"/>
              </a:lnSpc>
              <a:spcBef>
                <a:spcPts val="0"/>
              </a:spcBef>
              <a:spcAft>
                <a:spcPts val="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269874" marR="0" lvl="1"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Das Kind erspürt das Medium Wasser in seiner Gesamtheit und dessen Eigenschaften in Temperatur, Bewegung und Widerstand und fühlt seine Reaktion darauf. </a:t>
            </a:r>
          </a:p>
          <a:p>
            <a:pPr marL="269874" marR="0" lvl="1"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Es sollen so vorhandene Ängste langsam abgebaut werden. Es werden spielerisch Techniken gezeigt und gemeinsam geübt, die das Kind langsam mit dem Element Wasser vertraut machen sollen. </a:t>
            </a:r>
          </a:p>
          <a:p>
            <a:pPr marL="269874" marR="0" lvl="1"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Dazu gehört auch das Spritzen, Wasser über den Kopf laufen lassen </a:t>
            </a:r>
          </a:p>
          <a:p>
            <a:pPr marL="269874" marR="0" lvl="1"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und das Untertauchen.</a:t>
            </a:r>
          </a:p>
          <a:p>
            <a:pPr marL="269874" marR="0" lvl="1" indent="0" algn="l" defTabSz="914400" rtl="0" eaLnBrk="1" fontAlgn="auto" latinLnBrk="0" hangingPunct="1">
              <a:lnSpc>
                <a:spcPts val="3999"/>
              </a:lnSpc>
              <a:spcBef>
                <a:spcPts val="0"/>
              </a:spcBef>
              <a:spcAft>
                <a:spcPts val="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2098674" lvl="5">
              <a:lnSpc>
                <a:spcPts val="3999"/>
              </a:lnSpc>
            </a:pPr>
            <a:r>
              <a:rPr kumimoji="0" lang="de-DE" sz="2499" b="0" i="0" u="none" strike="noStrike" kern="1200" cap="none" spc="0" normalizeH="0" baseline="0" noProof="0" dirty="0">
                <a:ln>
                  <a:noFill/>
                </a:ln>
                <a:solidFill>
                  <a:srgbClr val="35382F"/>
                </a:solidFill>
                <a:effectLst/>
                <a:uLnTx/>
                <a:uFillTx/>
                <a:latin typeface="Open Sans"/>
                <a:ea typeface="+mn-ea"/>
                <a:cs typeface="+mn-cs"/>
              </a:rPr>
              <a:t>Das Kind soll Wasser als vertrautes Medium erfahren und sich wohler fühlen bis es sich komplett daran gewöhnt hat und somit (fast) alle Ängste vor dem Element Wasser abgebaut sind.</a:t>
            </a:r>
            <a:br>
              <a:rPr kumimoji="0" lang="de-DE" sz="2499" b="0" i="0" u="none" strike="noStrike" kern="1200" cap="none" spc="0" normalizeH="0" baseline="0" noProof="0" dirty="0">
                <a:ln>
                  <a:noFill/>
                </a:ln>
                <a:solidFill>
                  <a:srgbClr val="35382F"/>
                </a:solidFill>
                <a:effectLst/>
                <a:uLnTx/>
                <a:uFillTx/>
                <a:latin typeface="Open Sans"/>
                <a:ea typeface="+mn-ea"/>
                <a:cs typeface="+mn-cs"/>
              </a:rPr>
            </a:br>
            <a:r>
              <a:rPr kumimoji="0" lang="de-DE" sz="2499" b="0" i="0" u="none" strike="noStrike" kern="1200" cap="none" spc="0" normalizeH="0" baseline="0" noProof="0" dirty="0">
                <a:ln>
                  <a:noFill/>
                </a:ln>
                <a:solidFill>
                  <a:srgbClr val="35382F"/>
                </a:solidFill>
                <a:effectLst/>
                <a:uLnTx/>
                <a:uFillTx/>
                <a:latin typeface="Open Sans"/>
                <a:ea typeface="+mn-ea"/>
                <a:cs typeface="+mn-cs"/>
              </a:rPr>
              <a:t>Es werden erste Grundlagen zur Wasserbewältigung erworben</a:t>
            </a:r>
          </a:p>
          <a:p>
            <a:pPr marL="539749" marR="0" lvl="1" indent="-269875" algn="l" defTabSz="914400" rtl="0" eaLnBrk="1" fontAlgn="auto" latinLnBrk="0" hangingPunct="1">
              <a:lnSpc>
                <a:spcPts val="3999"/>
              </a:lnSpc>
              <a:spcBef>
                <a:spcPts val="0"/>
              </a:spcBef>
              <a:spcAft>
                <a:spcPts val="0"/>
              </a:spcAft>
              <a:buClrTx/>
              <a:buSzTx/>
              <a:buFont typeface="Arial"/>
              <a:buChar char="•"/>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p:txBody>
      </p:sp>
      <p:sp>
        <p:nvSpPr>
          <p:cNvPr id="16" name="Freeform 12">
            <a:extLst>
              <a:ext uri="{FF2B5EF4-FFF2-40B4-BE49-F238E27FC236}">
                <a16:creationId xmlns:a16="http://schemas.microsoft.com/office/drawing/2014/main" id="{41574302-AAB8-6627-6689-E70532A1C454}"/>
              </a:ext>
            </a:extLst>
          </p:cNvPr>
          <p:cNvSpPr/>
          <p:nvPr/>
        </p:nvSpPr>
        <p:spPr>
          <a:xfrm>
            <a:off x="12392193" y="15230"/>
            <a:ext cx="4971014" cy="2929511"/>
          </a:xfrm>
          <a:custGeom>
            <a:avLst/>
            <a:gdLst/>
            <a:ahLst/>
            <a:cxnLst/>
            <a:rect l="l" t="t" r="r" b="b"/>
            <a:pathLst>
              <a:path w="4971014" h="2929511">
                <a:moveTo>
                  <a:pt x="0" y="0"/>
                </a:moveTo>
                <a:lnTo>
                  <a:pt x="4971014" y="0"/>
                </a:lnTo>
                <a:lnTo>
                  <a:pt x="4971014" y="2929510"/>
                </a:lnTo>
                <a:lnTo>
                  <a:pt x="0" y="2929510"/>
                </a:lnTo>
                <a:lnTo>
                  <a:pt x="0" y="0"/>
                </a:lnTo>
                <a:close/>
              </a:path>
            </a:pathLst>
          </a:custGeom>
          <a:blipFill>
            <a:blip r:embed="rId2"/>
            <a:stretch>
              <a:fillRect/>
            </a:stretch>
          </a:blipFill>
        </p:spPr>
        <p:txBody>
          <a:bodyPr/>
          <a:lstStyle/>
          <a:p>
            <a:endParaRPr lang="de-DE"/>
          </a:p>
        </p:txBody>
      </p:sp>
      <p:sp>
        <p:nvSpPr>
          <p:cNvPr id="19" name="TextBox 8">
            <a:extLst>
              <a:ext uri="{FF2B5EF4-FFF2-40B4-BE49-F238E27FC236}">
                <a16:creationId xmlns:a16="http://schemas.microsoft.com/office/drawing/2014/main" id="{52B27D8C-49AF-E936-2B10-EE9DB20A2B1E}"/>
              </a:ext>
            </a:extLst>
          </p:cNvPr>
          <p:cNvSpPr txBox="1"/>
          <p:nvPr/>
        </p:nvSpPr>
        <p:spPr>
          <a:xfrm>
            <a:off x="1257300" y="2503466"/>
            <a:ext cx="14439731" cy="488211"/>
          </a:xfrm>
          <a:prstGeom prst="rect">
            <a:avLst/>
          </a:prstGeom>
        </p:spPr>
        <p:txBody>
          <a:bodyPr lIns="0" tIns="0" rIns="0" bIns="0" rtlCol="0" anchor="t">
            <a:spAutoFit/>
          </a:bodyPr>
          <a:lstStyle/>
          <a:p>
            <a:pPr marL="0" marR="0" lvl="0" indent="0" algn="l" defTabSz="914400" rtl="0" eaLnBrk="1" fontAlgn="auto" latinLnBrk="0" hangingPunct="1">
              <a:lnSpc>
                <a:spcPts val="4000"/>
              </a:lnSpc>
              <a:spcBef>
                <a:spcPts val="0"/>
              </a:spcBef>
              <a:spcAft>
                <a:spcPts val="0"/>
              </a:spcAft>
              <a:buClrTx/>
              <a:buSzTx/>
              <a:buFontTx/>
              <a:buNone/>
              <a:tabLst/>
              <a:defRPr/>
            </a:pPr>
            <a:r>
              <a:rPr kumimoji="0" lang="en-US" sz="3125" b="0" i="0" u="none" strike="noStrike" kern="1200" cap="none" spc="31" normalizeH="0" baseline="0" noProof="0" dirty="0" err="1">
                <a:ln>
                  <a:noFill/>
                </a:ln>
                <a:solidFill>
                  <a:srgbClr val="35382F"/>
                </a:solidFill>
                <a:effectLst/>
                <a:uLnTx/>
                <a:uFillTx/>
                <a:latin typeface="Open Sans Bold"/>
                <a:ea typeface="+mn-ea"/>
                <a:cs typeface="+mn-cs"/>
              </a:rPr>
              <a:t>Wasservertrauen</a:t>
            </a:r>
            <a:endParaRPr kumimoji="0" lang="en-US" sz="3125" b="0" i="0" u="none" strike="noStrike" kern="1200" cap="none" spc="31" normalizeH="0" baseline="0" noProof="0" dirty="0">
              <a:ln>
                <a:noFill/>
              </a:ln>
              <a:solidFill>
                <a:srgbClr val="35382F"/>
              </a:solidFill>
              <a:effectLst/>
              <a:uLnTx/>
              <a:uFillTx/>
              <a:latin typeface="Open Sans Bold"/>
              <a:ea typeface="+mn-ea"/>
              <a:cs typeface="+mn-cs"/>
            </a:endParaRPr>
          </a:p>
        </p:txBody>
      </p:sp>
      <p:grpSp>
        <p:nvGrpSpPr>
          <p:cNvPr id="6" name="Gruppieren 5">
            <a:extLst>
              <a:ext uri="{FF2B5EF4-FFF2-40B4-BE49-F238E27FC236}">
                <a16:creationId xmlns:a16="http://schemas.microsoft.com/office/drawing/2014/main" id="{9AEC9BE3-EEAD-9E79-5B74-048A2FE400CD}"/>
              </a:ext>
            </a:extLst>
          </p:cNvPr>
          <p:cNvGrpSpPr/>
          <p:nvPr/>
        </p:nvGrpSpPr>
        <p:grpSpPr>
          <a:xfrm>
            <a:off x="1309254" y="7554468"/>
            <a:ext cx="1367368" cy="789432"/>
            <a:chOff x="1447800" y="7353300"/>
            <a:chExt cx="1367368" cy="789432"/>
          </a:xfrm>
        </p:grpSpPr>
        <p:sp>
          <p:nvSpPr>
            <p:cNvPr id="7" name="Pfeil: nach rechts 6">
              <a:extLst>
                <a:ext uri="{FF2B5EF4-FFF2-40B4-BE49-F238E27FC236}">
                  <a16:creationId xmlns:a16="http://schemas.microsoft.com/office/drawing/2014/main" id="{E94351E1-80EC-E38E-0057-E61A222888E3}"/>
                </a:ext>
              </a:extLst>
            </p:cNvPr>
            <p:cNvSpPr/>
            <p:nvPr/>
          </p:nvSpPr>
          <p:spPr>
            <a:xfrm>
              <a:off x="1447800" y="7353300"/>
              <a:ext cx="1214968" cy="7894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Textfeld 11">
              <a:extLst>
                <a:ext uri="{FF2B5EF4-FFF2-40B4-BE49-F238E27FC236}">
                  <a16:creationId xmlns:a16="http://schemas.microsoft.com/office/drawing/2014/main" id="{BF07EF2A-E0D2-A994-4FE3-DACA58CDA90B}"/>
                </a:ext>
              </a:extLst>
            </p:cNvPr>
            <p:cNvSpPr txBox="1"/>
            <p:nvPr/>
          </p:nvSpPr>
          <p:spPr>
            <a:xfrm>
              <a:off x="1600200" y="7521786"/>
              <a:ext cx="121496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chemeClr val="bg1"/>
                  </a:solidFill>
                  <a:effectLst/>
                  <a:uLnTx/>
                  <a:uFillTx/>
                  <a:latin typeface="Open Sans"/>
                  <a:ea typeface="+mn-ea"/>
                  <a:cs typeface="+mn-cs"/>
                </a:rPr>
                <a:t>Ziel</a:t>
              </a:r>
              <a:endParaRPr kumimoji="0" lang="de-DE" sz="2400" b="0" i="0" u="none" strike="noStrike" kern="1200" cap="none" spc="0" normalizeH="0" baseline="0" noProof="0" dirty="0">
                <a:ln>
                  <a:noFill/>
                </a:ln>
                <a:solidFill>
                  <a:schemeClr val="bg1"/>
                </a:solidFill>
                <a:effectLst/>
                <a:uLnTx/>
                <a:uFillTx/>
                <a:latin typeface="Calibri"/>
                <a:ea typeface="+mn-ea"/>
                <a:cs typeface="+mn-cs"/>
              </a:endParaRPr>
            </a:p>
          </p:txBody>
        </p:sp>
      </p:grpSp>
    </p:spTree>
    <p:extLst>
      <p:ext uri="{BB962C8B-B14F-4D97-AF65-F5344CB8AC3E}">
        <p14:creationId xmlns:p14="http://schemas.microsoft.com/office/powerpoint/2010/main" val="256660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4F5F7"/>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13809781" y="-952500"/>
            <a:ext cx="5430719" cy="5422030"/>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4" name="Group 4"/>
          <p:cNvGrpSpPr/>
          <p:nvPr/>
        </p:nvGrpSpPr>
        <p:grpSpPr>
          <a:xfrm>
            <a:off x="-952500" y="5817470"/>
            <a:ext cx="5430719" cy="5422030"/>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8" name="TextBox 9">
            <a:extLst>
              <a:ext uri="{FF2B5EF4-FFF2-40B4-BE49-F238E27FC236}">
                <a16:creationId xmlns:a16="http://schemas.microsoft.com/office/drawing/2014/main" id="{C02701AE-8BE7-5E1C-6AA3-DE93BC347AA8}"/>
              </a:ext>
            </a:extLst>
          </p:cNvPr>
          <p:cNvSpPr txBox="1"/>
          <p:nvPr/>
        </p:nvSpPr>
        <p:spPr>
          <a:xfrm>
            <a:off x="990600" y="3771900"/>
            <a:ext cx="13499851" cy="5032788"/>
          </a:xfrm>
          <a:prstGeom prst="rect">
            <a:avLst/>
          </a:prstGeom>
        </p:spPr>
        <p:txBody>
          <a:bodyPr wrap="square" lIns="0" tIns="0" rIns="0" bIns="0" rtlCol="0" anchor="t">
            <a:spAutoFit/>
          </a:bodyPr>
          <a:lstStyle/>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Die Grundfertigkeiten zur Wasserbewältigung werden weiter ausgebaut und geübt. Hierzu gehören das Ausatmen sowie das Öffnen der Augen unter Wasser, aber auch Springen, Tauchen, Gleiten und Schweben (ohne Hilfen) werden geschult und trainiert.</a:t>
            </a:r>
          </a:p>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Mit viel Spiel, Spaß und Freude sollen die Kinder Arm- und Beinbewegungen zum (technikgerechten) Schwimmen erlernen.</a:t>
            </a:r>
          </a:p>
          <a:p>
            <a:pPr marL="269874" marR="0" lvl="1" indent="0" algn="l" defTabSz="914400" rtl="0" eaLnBrk="1" fontAlgn="auto" latinLnBrk="0" hangingPunct="1">
              <a:lnSpc>
                <a:spcPts val="3999"/>
              </a:lnSpc>
              <a:spcBef>
                <a:spcPts val="0"/>
              </a:spcBef>
              <a:spcAft>
                <a:spcPts val="120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2098674" lvl="5">
              <a:lnSpc>
                <a:spcPts val="3999"/>
              </a:lnSpc>
              <a:spcAft>
                <a:spcPts val="1200"/>
              </a:spcAf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Der vollständige Abbau von Ängsten und der Aufbau von Wassersicherheit, so dass die Wasserbewältigung zum Zwecke der Selbstrettung des Kindes ohne Hilfen im tiefen Wasser erreicht wird.</a:t>
            </a:r>
          </a:p>
        </p:txBody>
      </p:sp>
      <p:sp>
        <p:nvSpPr>
          <p:cNvPr id="6" name="TextBox 8">
            <a:extLst>
              <a:ext uri="{FF2B5EF4-FFF2-40B4-BE49-F238E27FC236}">
                <a16:creationId xmlns:a16="http://schemas.microsoft.com/office/drawing/2014/main" id="{5535D356-B804-715B-9E32-9441717E6770}"/>
              </a:ext>
            </a:extLst>
          </p:cNvPr>
          <p:cNvSpPr txBox="1"/>
          <p:nvPr/>
        </p:nvSpPr>
        <p:spPr>
          <a:xfrm>
            <a:off x="1257300" y="2503466"/>
            <a:ext cx="14439731" cy="488211"/>
          </a:xfrm>
          <a:prstGeom prst="rect">
            <a:avLst/>
          </a:prstGeom>
        </p:spPr>
        <p:txBody>
          <a:bodyPr lIns="0" tIns="0" rIns="0" bIns="0" rtlCol="0" anchor="t">
            <a:spAutoFit/>
          </a:bodyPr>
          <a:lstStyle/>
          <a:p>
            <a:pPr marL="0" marR="0" lvl="0" indent="0" algn="l" defTabSz="914400" rtl="0" eaLnBrk="1" fontAlgn="auto" latinLnBrk="0" hangingPunct="1">
              <a:lnSpc>
                <a:spcPts val="4000"/>
              </a:lnSpc>
              <a:spcBef>
                <a:spcPts val="0"/>
              </a:spcBef>
              <a:spcAft>
                <a:spcPts val="0"/>
              </a:spcAft>
              <a:buClrTx/>
              <a:buSzTx/>
              <a:buFontTx/>
              <a:buNone/>
              <a:tabLst/>
              <a:defRPr/>
            </a:pPr>
            <a:r>
              <a:rPr kumimoji="0" lang="en-US" sz="3125" b="0" i="0" u="none" strike="noStrike" kern="1200" cap="none" spc="31" normalizeH="0" baseline="0" noProof="0" dirty="0" err="1">
                <a:ln>
                  <a:noFill/>
                </a:ln>
                <a:solidFill>
                  <a:srgbClr val="35382F"/>
                </a:solidFill>
                <a:effectLst/>
                <a:uLnTx/>
                <a:uFillTx/>
                <a:latin typeface="Open Sans Bold"/>
                <a:ea typeface="+mn-ea"/>
                <a:cs typeface="+mn-cs"/>
              </a:rPr>
              <a:t>Fähigkeit</a:t>
            </a:r>
            <a:r>
              <a:rPr kumimoji="0" lang="en-US" sz="3125" b="0" i="0" u="none" strike="noStrike" kern="1200" cap="none" spc="31" normalizeH="0" baseline="0" noProof="0" dirty="0">
                <a:ln>
                  <a:noFill/>
                </a:ln>
                <a:solidFill>
                  <a:srgbClr val="35382F"/>
                </a:solidFill>
                <a:effectLst/>
                <a:uLnTx/>
                <a:uFillTx/>
                <a:latin typeface="Open Sans Bold"/>
                <a:ea typeface="+mn-ea"/>
                <a:cs typeface="+mn-cs"/>
              </a:rPr>
              <a:t> der </a:t>
            </a:r>
            <a:r>
              <a:rPr kumimoji="0" lang="en-US" sz="3125" b="0" i="0" u="none" strike="noStrike" kern="1200" cap="none" spc="31" normalizeH="0" baseline="0" noProof="0" dirty="0" err="1">
                <a:ln>
                  <a:noFill/>
                </a:ln>
                <a:solidFill>
                  <a:srgbClr val="35382F"/>
                </a:solidFill>
                <a:effectLst/>
                <a:uLnTx/>
                <a:uFillTx/>
                <a:latin typeface="Open Sans Bold"/>
                <a:ea typeface="+mn-ea"/>
                <a:cs typeface="+mn-cs"/>
              </a:rPr>
              <a:t>Selbstrettung</a:t>
            </a:r>
            <a:endParaRPr kumimoji="0" lang="en-US" sz="3125" b="0" i="0" u="none" strike="noStrike" kern="1200" cap="none" spc="31" normalizeH="0" baseline="0" noProof="0" dirty="0">
              <a:ln>
                <a:noFill/>
              </a:ln>
              <a:solidFill>
                <a:srgbClr val="35382F"/>
              </a:solidFill>
              <a:effectLst/>
              <a:uLnTx/>
              <a:uFillTx/>
              <a:latin typeface="Open Sans Bold"/>
              <a:ea typeface="+mn-ea"/>
              <a:cs typeface="+mn-cs"/>
            </a:endParaRPr>
          </a:p>
        </p:txBody>
      </p:sp>
      <p:sp>
        <p:nvSpPr>
          <p:cNvPr id="7" name="Freeform 12">
            <a:extLst>
              <a:ext uri="{FF2B5EF4-FFF2-40B4-BE49-F238E27FC236}">
                <a16:creationId xmlns:a16="http://schemas.microsoft.com/office/drawing/2014/main" id="{4B0645E6-729A-6FEC-64BD-73330C14B2BB}"/>
              </a:ext>
            </a:extLst>
          </p:cNvPr>
          <p:cNvSpPr/>
          <p:nvPr/>
        </p:nvSpPr>
        <p:spPr>
          <a:xfrm>
            <a:off x="12392193" y="15230"/>
            <a:ext cx="4971014" cy="2929511"/>
          </a:xfrm>
          <a:custGeom>
            <a:avLst/>
            <a:gdLst/>
            <a:ahLst/>
            <a:cxnLst/>
            <a:rect l="l" t="t" r="r" b="b"/>
            <a:pathLst>
              <a:path w="4971014" h="2929511">
                <a:moveTo>
                  <a:pt x="0" y="0"/>
                </a:moveTo>
                <a:lnTo>
                  <a:pt x="4971014" y="0"/>
                </a:lnTo>
                <a:lnTo>
                  <a:pt x="4971014" y="2929510"/>
                </a:lnTo>
                <a:lnTo>
                  <a:pt x="0" y="2929510"/>
                </a:lnTo>
                <a:lnTo>
                  <a:pt x="0" y="0"/>
                </a:lnTo>
                <a:close/>
              </a:path>
            </a:pathLst>
          </a:custGeom>
          <a:blipFill>
            <a:blip r:embed="rId2"/>
            <a:stretch>
              <a:fillRect/>
            </a:stretch>
          </a:blipFill>
        </p:spPr>
        <p:txBody>
          <a:bodyPr/>
          <a:lstStyle/>
          <a:p>
            <a:endParaRPr lang="de-DE"/>
          </a:p>
        </p:txBody>
      </p:sp>
      <p:grpSp>
        <p:nvGrpSpPr>
          <p:cNvPr id="12" name="Gruppieren 11">
            <a:extLst>
              <a:ext uri="{FF2B5EF4-FFF2-40B4-BE49-F238E27FC236}">
                <a16:creationId xmlns:a16="http://schemas.microsoft.com/office/drawing/2014/main" id="{FEC52C7E-8CB1-51A3-8A70-CAF0C663BD2D}"/>
              </a:ext>
            </a:extLst>
          </p:cNvPr>
          <p:cNvGrpSpPr/>
          <p:nvPr/>
        </p:nvGrpSpPr>
        <p:grpSpPr>
          <a:xfrm>
            <a:off x="1309254" y="7200900"/>
            <a:ext cx="1367368" cy="789432"/>
            <a:chOff x="1447800" y="7353300"/>
            <a:chExt cx="1367368" cy="789432"/>
          </a:xfrm>
        </p:grpSpPr>
        <p:sp>
          <p:nvSpPr>
            <p:cNvPr id="13" name="Pfeil: nach rechts 12">
              <a:extLst>
                <a:ext uri="{FF2B5EF4-FFF2-40B4-BE49-F238E27FC236}">
                  <a16:creationId xmlns:a16="http://schemas.microsoft.com/office/drawing/2014/main" id="{14EE6F75-FBF7-4C27-E5E3-685219FB3013}"/>
                </a:ext>
              </a:extLst>
            </p:cNvPr>
            <p:cNvSpPr/>
            <p:nvPr/>
          </p:nvSpPr>
          <p:spPr>
            <a:xfrm>
              <a:off x="1447800" y="7353300"/>
              <a:ext cx="1214968" cy="7894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feld 14">
              <a:extLst>
                <a:ext uri="{FF2B5EF4-FFF2-40B4-BE49-F238E27FC236}">
                  <a16:creationId xmlns:a16="http://schemas.microsoft.com/office/drawing/2014/main" id="{7CC39662-ED10-2D33-33D2-F94274DAA2BB}"/>
                </a:ext>
              </a:extLst>
            </p:cNvPr>
            <p:cNvSpPr txBox="1"/>
            <p:nvPr/>
          </p:nvSpPr>
          <p:spPr>
            <a:xfrm>
              <a:off x="1600200" y="7521786"/>
              <a:ext cx="121496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chemeClr val="bg1"/>
                  </a:solidFill>
                  <a:effectLst/>
                  <a:uLnTx/>
                  <a:uFillTx/>
                  <a:latin typeface="Open Sans"/>
                  <a:ea typeface="+mn-ea"/>
                  <a:cs typeface="+mn-cs"/>
                </a:rPr>
                <a:t>Ziel</a:t>
              </a:r>
              <a:endParaRPr kumimoji="0" lang="de-DE" sz="2400" b="0" i="0" u="none" strike="noStrike" kern="1200" cap="none" spc="0" normalizeH="0" baseline="0" noProof="0" dirty="0">
                <a:ln>
                  <a:noFill/>
                </a:ln>
                <a:solidFill>
                  <a:schemeClr val="bg1"/>
                </a:solidFill>
                <a:effectLst/>
                <a:uLnTx/>
                <a:uFillTx/>
                <a:latin typeface="Calibri"/>
                <a:ea typeface="+mn-ea"/>
                <a:cs typeface="+mn-cs"/>
              </a:endParaRPr>
            </a:p>
          </p:txBody>
        </p:sp>
      </p:grpSp>
    </p:spTree>
    <p:extLst>
      <p:ext uri="{BB962C8B-B14F-4D97-AF65-F5344CB8AC3E}">
        <p14:creationId xmlns:p14="http://schemas.microsoft.com/office/powerpoint/2010/main" val="641291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4F5F7"/>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13809781" y="-952500"/>
            <a:ext cx="5430719" cy="5422030"/>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4" name="Group 4"/>
          <p:cNvGrpSpPr/>
          <p:nvPr/>
        </p:nvGrpSpPr>
        <p:grpSpPr>
          <a:xfrm>
            <a:off x="-952500" y="5817470"/>
            <a:ext cx="5430719" cy="5422030"/>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4" name="TextBox 7">
            <a:extLst>
              <a:ext uri="{FF2B5EF4-FFF2-40B4-BE49-F238E27FC236}">
                <a16:creationId xmlns:a16="http://schemas.microsoft.com/office/drawing/2014/main" id="{A7563C34-CB39-E13D-F27D-183656C20177}"/>
              </a:ext>
            </a:extLst>
          </p:cNvPr>
          <p:cNvSpPr txBox="1"/>
          <p:nvPr/>
        </p:nvSpPr>
        <p:spPr>
          <a:xfrm>
            <a:off x="1257300" y="1078706"/>
            <a:ext cx="16878300" cy="923330"/>
          </a:xfrm>
          <a:prstGeom prst="rect">
            <a:avLst/>
          </a:prstGeom>
        </p:spPr>
        <p:txBody>
          <a:bodyPr lIns="0" tIns="0" rIns="0" bIns="0" rtlCol="0" anchor="t">
            <a:spAutoFit/>
          </a:bodyPr>
          <a:lstStyle/>
          <a:p>
            <a:pPr marL="0" marR="0" lvl="0" indent="0" algn="l" defTabSz="914400" rtl="0" eaLnBrk="1" fontAlgn="auto" latinLnBrk="0" hangingPunct="1">
              <a:lnSpc>
                <a:spcPts val="7232"/>
              </a:lnSpc>
              <a:spcBef>
                <a:spcPts val="0"/>
              </a:spcBef>
              <a:spcAft>
                <a:spcPts val="0"/>
              </a:spcAft>
              <a:buClrTx/>
              <a:buSzTx/>
              <a:buFontTx/>
              <a:buNone/>
              <a:tabLst/>
              <a:defRPr/>
            </a:pPr>
            <a:r>
              <a:rPr kumimoji="0" lang="en-US" sz="6575" b="0" i="0" u="none" strike="noStrike" kern="1200" cap="none" spc="-328" normalizeH="0" baseline="0" noProof="0" dirty="0" err="1">
                <a:ln>
                  <a:noFill/>
                </a:ln>
                <a:solidFill>
                  <a:srgbClr val="499FA4"/>
                </a:solidFill>
                <a:effectLst/>
                <a:uLnTx/>
                <a:uFillTx/>
                <a:latin typeface="Open Sans Bold"/>
                <a:ea typeface="+mn-ea"/>
                <a:cs typeface="+mn-cs"/>
              </a:rPr>
              <a:t>Fortgeschrittenenkurs</a:t>
            </a:r>
            <a:r>
              <a:rPr kumimoji="0" lang="en-US" sz="6575" b="0" i="0" u="none" strike="noStrike" kern="1200" cap="none" spc="-328" normalizeH="0" baseline="0" noProof="0" dirty="0">
                <a:ln>
                  <a:noFill/>
                </a:ln>
                <a:solidFill>
                  <a:srgbClr val="499FA4"/>
                </a:solidFill>
                <a:effectLst/>
                <a:uLnTx/>
                <a:uFillTx/>
                <a:latin typeface="Open Sans Bold"/>
                <a:ea typeface="+mn-ea"/>
                <a:cs typeface="+mn-cs"/>
              </a:rPr>
              <a:t> </a:t>
            </a:r>
          </a:p>
        </p:txBody>
      </p:sp>
      <p:sp>
        <p:nvSpPr>
          <p:cNvPr id="8" name="TextBox 9">
            <a:extLst>
              <a:ext uri="{FF2B5EF4-FFF2-40B4-BE49-F238E27FC236}">
                <a16:creationId xmlns:a16="http://schemas.microsoft.com/office/drawing/2014/main" id="{C02701AE-8BE7-5E1C-6AA3-DE93BC347AA8}"/>
              </a:ext>
            </a:extLst>
          </p:cNvPr>
          <p:cNvSpPr txBox="1"/>
          <p:nvPr/>
        </p:nvSpPr>
        <p:spPr>
          <a:xfrm>
            <a:off x="1066800" y="3848100"/>
            <a:ext cx="13244854" cy="5699637"/>
          </a:xfrm>
          <a:prstGeom prst="rect">
            <a:avLst/>
          </a:prstGeom>
        </p:spPr>
        <p:txBody>
          <a:bodyPr lIns="0" tIns="0" rIns="0" bIns="0" rtlCol="0" anchor="t">
            <a:spAutoFit/>
          </a:bodyPr>
          <a:lstStyle/>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Fast alle notwendigen Fähigkeiten besitzt das Kind bereits jedoch fehlen noch die Ausdauer und Selbsteinschätzung, welche in diesem Kurs gezielter trainiert werden.</a:t>
            </a:r>
          </a:p>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Im Aufsteigerkurs lernen die Kinder ihr eigenes Schwimmkönnen richtig einzuschätzen und wenn nötig durch das „Schweben“ auf dem Wasser gezielte Pausen zu machen.</a:t>
            </a:r>
          </a:p>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Zum Erlangen des Schwimmabzeichens „Seepferdchen“ werden Koordination, Ausdauer, Technik, Atmung und Selbsteinschätzung noch gezielter trainiert.</a:t>
            </a:r>
          </a:p>
          <a:p>
            <a:pPr marL="269874" marR="0" lvl="1" indent="0" algn="l" defTabSz="914400" rtl="0" eaLnBrk="1" fontAlgn="auto" latinLnBrk="0" hangingPunct="1">
              <a:lnSpc>
                <a:spcPts val="3999"/>
              </a:lnSpc>
              <a:spcBef>
                <a:spcPts val="0"/>
              </a:spcBef>
              <a:spcAft>
                <a:spcPts val="120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2098674" marR="0" lvl="5"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Das Schwimmen mit konstantem Einsatz der Arm- und Beinbewegung und das Vorankommen für eine bestimmte Distanz (25m) zur Erlangung des "Seepferdchen" Abzeichens.</a:t>
            </a:r>
          </a:p>
        </p:txBody>
      </p:sp>
      <p:sp>
        <p:nvSpPr>
          <p:cNvPr id="6" name="TextBox 8">
            <a:extLst>
              <a:ext uri="{FF2B5EF4-FFF2-40B4-BE49-F238E27FC236}">
                <a16:creationId xmlns:a16="http://schemas.microsoft.com/office/drawing/2014/main" id="{5A7D7224-BEEF-2950-2914-265E98D39B14}"/>
              </a:ext>
            </a:extLst>
          </p:cNvPr>
          <p:cNvSpPr txBox="1"/>
          <p:nvPr/>
        </p:nvSpPr>
        <p:spPr>
          <a:xfrm>
            <a:off x="1333669" y="2521689"/>
            <a:ext cx="14439731" cy="488211"/>
          </a:xfrm>
          <a:prstGeom prst="rect">
            <a:avLst/>
          </a:prstGeom>
        </p:spPr>
        <p:txBody>
          <a:bodyPr lIns="0" tIns="0" rIns="0" bIns="0" rtlCol="0" anchor="t">
            <a:spAutoFit/>
          </a:bodyPr>
          <a:lstStyle/>
          <a:p>
            <a:pPr marL="0" marR="0" lvl="0" indent="0" algn="l" defTabSz="914400" rtl="0" eaLnBrk="1" fontAlgn="auto" latinLnBrk="0" hangingPunct="1">
              <a:lnSpc>
                <a:spcPts val="4000"/>
              </a:lnSpc>
              <a:spcBef>
                <a:spcPts val="0"/>
              </a:spcBef>
              <a:spcAft>
                <a:spcPts val="0"/>
              </a:spcAft>
              <a:buClrTx/>
              <a:buSzTx/>
              <a:buFontTx/>
              <a:buNone/>
              <a:tabLst/>
              <a:defRPr/>
            </a:pPr>
            <a:r>
              <a:rPr kumimoji="0" lang="en-US" sz="3125" b="0" i="0" u="none" strike="noStrike" kern="1200" cap="none" spc="31" normalizeH="0" baseline="0" noProof="0" dirty="0" err="1">
                <a:ln>
                  <a:noFill/>
                </a:ln>
                <a:solidFill>
                  <a:srgbClr val="35382F"/>
                </a:solidFill>
                <a:effectLst/>
                <a:uLnTx/>
                <a:uFillTx/>
                <a:latin typeface="Open Sans Bold"/>
                <a:ea typeface="+mn-ea"/>
                <a:cs typeface="+mn-cs"/>
              </a:rPr>
              <a:t>zum</a:t>
            </a:r>
            <a:r>
              <a:rPr kumimoji="0" lang="en-US" sz="3125" b="0" i="0" u="none" strike="noStrike" kern="1200" cap="none" spc="31" normalizeH="0" baseline="0" noProof="0" dirty="0">
                <a:ln>
                  <a:noFill/>
                </a:ln>
                <a:solidFill>
                  <a:srgbClr val="35382F"/>
                </a:solidFill>
                <a:effectLst/>
                <a:uLnTx/>
                <a:uFillTx/>
                <a:latin typeface="Open Sans Bold"/>
                <a:ea typeface="+mn-ea"/>
                <a:cs typeface="+mn-cs"/>
              </a:rPr>
              <a:t> </a:t>
            </a:r>
            <a:r>
              <a:rPr kumimoji="0" lang="en-US" sz="3125" b="0" i="0" u="none" strike="noStrike" kern="1200" cap="none" spc="31" normalizeH="0" baseline="0" noProof="0" dirty="0" err="1">
                <a:ln>
                  <a:noFill/>
                </a:ln>
                <a:solidFill>
                  <a:srgbClr val="35382F"/>
                </a:solidFill>
                <a:effectLst/>
                <a:uLnTx/>
                <a:uFillTx/>
                <a:latin typeface="Open Sans Bold"/>
                <a:ea typeface="+mn-ea"/>
                <a:cs typeface="+mn-cs"/>
              </a:rPr>
              <a:t>Seepferdchen</a:t>
            </a:r>
            <a:endParaRPr kumimoji="0" lang="en-US" sz="3125" b="0" i="0" u="none" strike="noStrike" kern="1200" cap="none" spc="31" normalizeH="0" baseline="0" noProof="0" dirty="0">
              <a:ln>
                <a:noFill/>
              </a:ln>
              <a:solidFill>
                <a:srgbClr val="35382F"/>
              </a:solidFill>
              <a:effectLst/>
              <a:uLnTx/>
              <a:uFillTx/>
              <a:latin typeface="Open Sans Bold"/>
              <a:ea typeface="+mn-ea"/>
              <a:cs typeface="+mn-cs"/>
            </a:endParaRPr>
          </a:p>
        </p:txBody>
      </p:sp>
      <p:sp>
        <p:nvSpPr>
          <p:cNvPr id="7" name="Freeform 12">
            <a:extLst>
              <a:ext uri="{FF2B5EF4-FFF2-40B4-BE49-F238E27FC236}">
                <a16:creationId xmlns:a16="http://schemas.microsoft.com/office/drawing/2014/main" id="{BA8185F6-0799-3D07-BCE9-EC091878AEE1}"/>
              </a:ext>
            </a:extLst>
          </p:cNvPr>
          <p:cNvSpPr/>
          <p:nvPr/>
        </p:nvSpPr>
        <p:spPr>
          <a:xfrm>
            <a:off x="12392193" y="15230"/>
            <a:ext cx="4971014" cy="2929511"/>
          </a:xfrm>
          <a:custGeom>
            <a:avLst/>
            <a:gdLst/>
            <a:ahLst/>
            <a:cxnLst/>
            <a:rect l="l" t="t" r="r" b="b"/>
            <a:pathLst>
              <a:path w="4971014" h="2929511">
                <a:moveTo>
                  <a:pt x="0" y="0"/>
                </a:moveTo>
                <a:lnTo>
                  <a:pt x="4971014" y="0"/>
                </a:lnTo>
                <a:lnTo>
                  <a:pt x="4971014" y="2929510"/>
                </a:lnTo>
                <a:lnTo>
                  <a:pt x="0" y="2929510"/>
                </a:lnTo>
                <a:lnTo>
                  <a:pt x="0" y="0"/>
                </a:lnTo>
                <a:close/>
              </a:path>
            </a:pathLst>
          </a:custGeom>
          <a:blipFill>
            <a:blip r:embed="rId2"/>
            <a:stretch>
              <a:fillRect/>
            </a:stretch>
          </a:blipFill>
        </p:spPr>
        <p:txBody>
          <a:bodyPr/>
          <a:lstStyle/>
          <a:p>
            <a:endParaRPr lang="de-DE"/>
          </a:p>
        </p:txBody>
      </p:sp>
      <p:grpSp>
        <p:nvGrpSpPr>
          <p:cNvPr id="13" name="Gruppieren 12">
            <a:extLst>
              <a:ext uri="{FF2B5EF4-FFF2-40B4-BE49-F238E27FC236}">
                <a16:creationId xmlns:a16="http://schemas.microsoft.com/office/drawing/2014/main" id="{18F5A563-C512-83B7-C4A7-BAA7A9CC6448}"/>
              </a:ext>
            </a:extLst>
          </p:cNvPr>
          <p:cNvGrpSpPr/>
          <p:nvPr/>
        </p:nvGrpSpPr>
        <p:grpSpPr>
          <a:xfrm>
            <a:off x="1309254" y="7935468"/>
            <a:ext cx="1367368" cy="789432"/>
            <a:chOff x="1447800" y="7353300"/>
            <a:chExt cx="1367368" cy="789432"/>
          </a:xfrm>
        </p:grpSpPr>
        <p:sp>
          <p:nvSpPr>
            <p:cNvPr id="15" name="Pfeil: nach rechts 14">
              <a:extLst>
                <a:ext uri="{FF2B5EF4-FFF2-40B4-BE49-F238E27FC236}">
                  <a16:creationId xmlns:a16="http://schemas.microsoft.com/office/drawing/2014/main" id="{E4378E58-FBCF-D233-53E0-8A93B96BD8B2}"/>
                </a:ext>
              </a:extLst>
            </p:cNvPr>
            <p:cNvSpPr/>
            <p:nvPr/>
          </p:nvSpPr>
          <p:spPr>
            <a:xfrm>
              <a:off x="1447800" y="7353300"/>
              <a:ext cx="1214968" cy="7894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Textfeld 15">
              <a:extLst>
                <a:ext uri="{FF2B5EF4-FFF2-40B4-BE49-F238E27FC236}">
                  <a16:creationId xmlns:a16="http://schemas.microsoft.com/office/drawing/2014/main" id="{36178F98-6839-438F-5EE6-99748871705D}"/>
                </a:ext>
              </a:extLst>
            </p:cNvPr>
            <p:cNvSpPr txBox="1"/>
            <p:nvPr/>
          </p:nvSpPr>
          <p:spPr>
            <a:xfrm>
              <a:off x="1600200" y="7521786"/>
              <a:ext cx="121496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chemeClr val="bg1"/>
                  </a:solidFill>
                  <a:effectLst/>
                  <a:uLnTx/>
                  <a:uFillTx/>
                  <a:latin typeface="Open Sans"/>
                  <a:ea typeface="+mn-ea"/>
                  <a:cs typeface="+mn-cs"/>
                </a:rPr>
                <a:t>Ziel</a:t>
              </a:r>
              <a:endParaRPr kumimoji="0" lang="de-DE" sz="2400" b="0" i="0" u="none" strike="noStrike" kern="1200" cap="none" spc="0" normalizeH="0" baseline="0" noProof="0" dirty="0">
                <a:ln>
                  <a:noFill/>
                </a:ln>
                <a:solidFill>
                  <a:schemeClr val="bg1"/>
                </a:solidFill>
                <a:effectLst/>
                <a:uLnTx/>
                <a:uFillTx/>
                <a:latin typeface="Calibri"/>
                <a:ea typeface="+mn-ea"/>
                <a:cs typeface="+mn-cs"/>
              </a:endParaRPr>
            </a:p>
          </p:txBody>
        </p:sp>
      </p:grpSp>
    </p:spTree>
    <p:extLst>
      <p:ext uri="{BB962C8B-B14F-4D97-AF65-F5344CB8AC3E}">
        <p14:creationId xmlns:p14="http://schemas.microsoft.com/office/powerpoint/2010/main" val="5206013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4F5F7"/>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13809781" y="-952500"/>
            <a:ext cx="5430719" cy="5422030"/>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4" name="Group 4"/>
          <p:cNvGrpSpPr/>
          <p:nvPr/>
        </p:nvGrpSpPr>
        <p:grpSpPr>
          <a:xfrm>
            <a:off x="-952500" y="5817470"/>
            <a:ext cx="5430719" cy="5422030"/>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4" name="TextBox 7">
            <a:extLst>
              <a:ext uri="{FF2B5EF4-FFF2-40B4-BE49-F238E27FC236}">
                <a16:creationId xmlns:a16="http://schemas.microsoft.com/office/drawing/2014/main" id="{A7563C34-CB39-E13D-F27D-183656C20177}"/>
              </a:ext>
            </a:extLst>
          </p:cNvPr>
          <p:cNvSpPr txBox="1"/>
          <p:nvPr/>
        </p:nvSpPr>
        <p:spPr>
          <a:xfrm>
            <a:off x="1257300" y="1078706"/>
            <a:ext cx="16878300" cy="923330"/>
          </a:xfrm>
          <a:prstGeom prst="rect">
            <a:avLst/>
          </a:prstGeom>
        </p:spPr>
        <p:txBody>
          <a:bodyPr lIns="0" tIns="0" rIns="0" bIns="0" rtlCol="0" anchor="t">
            <a:spAutoFit/>
          </a:bodyPr>
          <a:lstStyle/>
          <a:p>
            <a:pPr marL="0" marR="0" lvl="0" indent="0" algn="l" defTabSz="914400" rtl="0" eaLnBrk="1" fontAlgn="auto" latinLnBrk="0" hangingPunct="1">
              <a:lnSpc>
                <a:spcPts val="7232"/>
              </a:lnSpc>
              <a:spcBef>
                <a:spcPts val="0"/>
              </a:spcBef>
              <a:spcAft>
                <a:spcPts val="0"/>
              </a:spcAft>
              <a:buClrTx/>
              <a:buSzTx/>
              <a:buFontTx/>
              <a:buNone/>
              <a:tabLst/>
              <a:defRPr/>
            </a:pPr>
            <a:r>
              <a:rPr kumimoji="0" lang="en-US" sz="6575" b="0" i="0" u="none" strike="noStrike" kern="1200" cap="none" spc="-328" normalizeH="0" baseline="0" noProof="0" dirty="0">
                <a:ln>
                  <a:noFill/>
                </a:ln>
                <a:solidFill>
                  <a:srgbClr val="499FA4"/>
                </a:solidFill>
                <a:effectLst/>
                <a:uLnTx/>
                <a:uFillTx/>
                <a:latin typeface="Open Sans Bold"/>
                <a:ea typeface="+mn-ea"/>
                <a:cs typeface="+mn-cs"/>
              </a:rPr>
              <a:t>FLIPPER-Club</a:t>
            </a:r>
          </a:p>
        </p:txBody>
      </p:sp>
      <p:sp>
        <p:nvSpPr>
          <p:cNvPr id="8" name="TextBox 9">
            <a:extLst>
              <a:ext uri="{FF2B5EF4-FFF2-40B4-BE49-F238E27FC236}">
                <a16:creationId xmlns:a16="http://schemas.microsoft.com/office/drawing/2014/main" id="{C02701AE-8BE7-5E1C-6AA3-DE93BC347AA8}"/>
              </a:ext>
            </a:extLst>
          </p:cNvPr>
          <p:cNvSpPr txBox="1"/>
          <p:nvPr/>
        </p:nvSpPr>
        <p:spPr>
          <a:xfrm>
            <a:off x="990600" y="3992924"/>
            <a:ext cx="13244854" cy="6315190"/>
          </a:xfrm>
          <a:prstGeom prst="rect">
            <a:avLst/>
          </a:prstGeom>
        </p:spPr>
        <p:txBody>
          <a:bodyPr lIns="0" tIns="0" rIns="0" bIns="0" rtlCol="0" anchor="t">
            <a:spAutoFit/>
          </a:bodyPr>
          <a:lstStyle/>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Der Schwimmkurs für Fortgeschrittene legt seinen Fokus auf das sichere Schwimmen über eine längere Distanz. </a:t>
            </a:r>
          </a:p>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Technikgerechtes  Schwimmen soll gefördert, ausgefeilt und gefestigt werden.</a:t>
            </a:r>
          </a:p>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Das Tauchen über  eine längere Distanz kann trainiert werden.</a:t>
            </a:r>
          </a:p>
          <a:p>
            <a:pPr marL="269874" marR="0" lvl="1" indent="0" algn="l" defTabSz="914400" rtl="0" eaLnBrk="1" fontAlgn="auto" latinLnBrk="0" hangingPunct="1">
              <a:lnSpc>
                <a:spcPts val="3999"/>
              </a:lnSpc>
              <a:spcBef>
                <a:spcPts val="0"/>
              </a:spcBef>
              <a:spcAft>
                <a:spcPts val="120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Eine zweite Schwimmart oder der Kopfsprung werden erlernt.</a:t>
            </a:r>
          </a:p>
          <a:p>
            <a:pPr marL="269874" marR="0" lvl="1" indent="0" algn="l" defTabSz="914400" rtl="0" eaLnBrk="1" fontAlgn="auto" latinLnBrk="0" hangingPunct="1">
              <a:lnSpc>
                <a:spcPts val="3999"/>
              </a:lnSpc>
              <a:spcBef>
                <a:spcPts val="0"/>
              </a:spcBef>
              <a:spcAft>
                <a:spcPts val="120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1184274" lvl="3">
              <a:lnSpc>
                <a:spcPts val="3999"/>
              </a:lnSpc>
              <a:spcAft>
                <a:spcPts val="1200"/>
              </a:spcAft>
            </a:pPr>
            <a:r>
              <a:rPr kumimoji="0" lang="de-DE" sz="2499" b="0" i="0" u="none" strike="noStrike" kern="1200" cap="none" spc="0" normalizeH="0" baseline="0" noProof="0" dirty="0">
                <a:ln>
                  <a:noFill/>
                </a:ln>
                <a:solidFill>
                  <a:srgbClr val="35382F"/>
                </a:solidFill>
                <a:effectLst/>
                <a:uLnTx/>
                <a:uFillTx/>
                <a:latin typeface="Open Sans"/>
                <a:ea typeface="+mn-ea"/>
                <a:cs typeface="+mn-cs"/>
              </a:rPr>
              <a:t>	   Das Erlangen des Schwimmabzeichens </a:t>
            </a:r>
          </a:p>
          <a:p>
            <a:pPr marL="1184274" lvl="3">
              <a:lnSpc>
                <a:spcPts val="3999"/>
              </a:lnSpc>
              <a:spcAft>
                <a:spcPts val="1200"/>
              </a:spcAft>
            </a:pPr>
            <a:r>
              <a:rPr kumimoji="0" lang="de-DE" sz="2499" b="0" i="0" u="none" strike="noStrike" kern="1200" cap="none" spc="0" normalizeH="0" baseline="0" noProof="0" dirty="0">
                <a:ln>
                  <a:noFill/>
                </a:ln>
                <a:solidFill>
                  <a:srgbClr val="35382F"/>
                </a:solidFill>
                <a:effectLst/>
                <a:uLnTx/>
                <a:uFillTx/>
                <a:latin typeface="Open Sans"/>
                <a:ea typeface="+mn-ea"/>
                <a:cs typeface="+mn-cs"/>
              </a:rPr>
              <a:t>           Pirat, Bronze oder Silber.</a:t>
            </a:r>
          </a:p>
          <a:p>
            <a:pPr marL="269874" marR="0" lvl="1" indent="0" algn="l" defTabSz="914400" rtl="0" eaLnBrk="1" fontAlgn="auto" latinLnBrk="0" hangingPunct="1">
              <a:lnSpc>
                <a:spcPts val="3999"/>
              </a:lnSpc>
              <a:spcBef>
                <a:spcPts val="0"/>
              </a:spcBef>
              <a:spcAft>
                <a:spcPts val="120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1641474" marR="0" lvl="4" indent="0" algn="l" defTabSz="914400" rtl="0" eaLnBrk="1" fontAlgn="auto" latinLnBrk="0" hangingPunct="1">
              <a:lnSpc>
                <a:spcPts val="3999"/>
              </a:lnSpc>
              <a:spcBef>
                <a:spcPts val="0"/>
              </a:spcBef>
              <a:spcAft>
                <a:spcPts val="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p:txBody>
      </p:sp>
      <p:sp>
        <p:nvSpPr>
          <p:cNvPr id="6" name="TextBox 8">
            <a:extLst>
              <a:ext uri="{FF2B5EF4-FFF2-40B4-BE49-F238E27FC236}">
                <a16:creationId xmlns:a16="http://schemas.microsoft.com/office/drawing/2014/main" id="{94673E9B-CF39-BE3F-81BC-FBDAD08B0A92}"/>
              </a:ext>
            </a:extLst>
          </p:cNvPr>
          <p:cNvSpPr txBox="1"/>
          <p:nvPr/>
        </p:nvSpPr>
        <p:spPr>
          <a:xfrm>
            <a:off x="1257469" y="2765674"/>
            <a:ext cx="14439731" cy="488211"/>
          </a:xfrm>
          <a:prstGeom prst="rect">
            <a:avLst/>
          </a:prstGeom>
        </p:spPr>
        <p:txBody>
          <a:bodyPr lIns="0" tIns="0" rIns="0" bIns="0" rtlCol="0" anchor="t">
            <a:spAutoFit/>
          </a:bodyPr>
          <a:lstStyle/>
          <a:p>
            <a:pPr marL="0" marR="0" lvl="0" indent="0" algn="l" defTabSz="914400" rtl="0" eaLnBrk="1" fontAlgn="auto" latinLnBrk="0" hangingPunct="1">
              <a:lnSpc>
                <a:spcPts val="4000"/>
              </a:lnSpc>
              <a:spcBef>
                <a:spcPts val="0"/>
              </a:spcBef>
              <a:spcAft>
                <a:spcPts val="0"/>
              </a:spcAft>
              <a:buClrTx/>
              <a:buSzTx/>
              <a:buFontTx/>
              <a:buNone/>
              <a:tabLst/>
              <a:defRPr/>
            </a:pPr>
            <a:r>
              <a:rPr kumimoji="0" lang="en-US" sz="3125" b="0" i="0" u="none" strike="noStrike" kern="1200" cap="none" spc="31" normalizeH="0" baseline="0" noProof="0" dirty="0">
                <a:ln>
                  <a:noFill/>
                </a:ln>
                <a:solidFill>
                  <a:srgbClr val="35382F"/>
                </a:solidFill>
                <a:effectLst/>
                <a:uLnTx/>
                <a:uFillTx/>
                <a:latin typeface="Open Sans Bold"/>
                <a:ea typeface="+mn-ea"/>
                <a:cs typeface="+mn-cs"/>
              </a:rPr>
              <a:t>Ein </a:t>
            </a:r>
            <a:r>
              <a:rPr kumimoji="0" lang="en-US" sz="3125" b="0" i="0" u="none" strike="noStrike" kern="1200" cap="none" spc="31" normalizeH="0" baseline="0" noProof="0" dirty="0" err="1">
                <a:ln>
                  <a:noFill/>
                </a:ln>
                <a:solidFill>
                  <a:srgbClr val="35382F"/>
                </a:solidFill>
                <a:effectLst/>
                <a:uLnTx/>
                <a:uFillTx/>
                <a:latin typeface="Open Sans Bold"/>
                <a:ea typeface="+mn-ea"/>
                <a:cs typeface="+mn-cs"/>
              </a:rPr>
              <a:t>sicherer</a:t>
            </a:r>
            <a:r>
              <a:rPr kumimoji="0" lang="en-US" sz="3125" b="0" i="0" u="none" strike="noStrike" kern="1200" cap="none" spc="31" normalizeH="0" baseline="0" noProof="0" dirty="0">
                <a:ln>
                  <a:noFill/>
                </a:ln>
                <a:solidFill>
                  <a:srgbClr val="35382F"/>
                </a:solidFill>
                <a:effectLst/>
                <a:uLnTx/>
                <a:uFillTx/>
                <a:latin typeface="Open Sans Bold"/>
                <a:ea typeface="+mn-ea"/>
                <a:cs typeface="+mn-cs"/>
              </a:rPr>
              <a:t> Schwimmer </a:t>
            </a:r>
            <a:r>
              <a:rPr kumimoji="0" lang="en-US" sz="3125" b="0" i="0" u="none" strike="noStrike" kern="1200" cap="none" spc="31" normalizeH="0" baseline="0" noProof="0" dirty="0" err="1">
                <a:ln>
                  <a:noFill/>
                </a:ln>
                <a:solidFill>
                  <a:srgbClr val="35382F"/>
                </a:solidFill>
                <a:effectLst/>
                <a:uLnTx/>
                <a:uFillTx/>
                <a:latin typeface="Open Sans Bold"/>
                <a:ea typeface="+mn-ea"/>
                <a:cs typeface="+mn-cs"/>
              </a:rPr>
              <a:t>werden</a:t>
            </a:r>
            <a:endParaRPr kumimoji="0" lang="en-US" sz="3125" b="0" i="0" u="none" strike="noStrike" kern="1200" cap="none" spc="31" normalizeH="0" baseline="0" noProof="0" dirty="0">
              <a:ln>
                <a:noFill/>
              </a:ln>
              <a:solidFill>
                <a:srgbClr val="35382F"/>
              </a:solidFill>
              <a:effectLst/>
              <a:uLnTx/>
              <a:uFillTx/>
              <a:latin typeface="Open Sans Bold"/>
              <a:ea typeface="+mn-ea"/>
              <a:cs typeface="+mn-cs"/>
            </a:endParaRPr>
          </a:p>
        </p:txBody>
      </p:sp>
      <p:sp>
        <p:nvSpPr>
          <p:cNvPr id="7" name="Freeform 12">
            <a:extLst>
              <a:ext uri="{FF2B5EF4-FFF2-40B4-BE49-F238E27FC236}">
                <a16:creationId xmlns:a16="http://schemas.microsoft.com/office/drawing/2014/main" id="{07116C46-BDFB-BF25-79A6-81F78E934413}"/>
              </a:ext>
            </a:extLst>
          </p:cNvPr>
          <p:cNvSpPr/>
          <p:nvPr/>
        </p:nvSpPr>
        <p:spPr>
          <a:xfrm>
            <a:off x="12392193" y="15230"/>
            <a:ext cx="4971014" cy="2929511"/>
          </a:xfrm>
          <a:custGeom>
            <a:avLst/>
            <a:gdLst/>
            <a:ahLst/>
            <a:cxnLst/>
            <a:rect l="l" t="t" r="r" b="b"/>
            <a:pathLst>
              <a:path w="4971014" h="2929511">
                <a:moveTo>
                  <a:pt x="0" y="0"/>
                </a:moveTo>
                <a:lnTo>
                  <a:pt x="4971014" y="0"/>
                </a:lnTo>
                <a:lnTo>
                  <a:pt x="4971014" y="2929510"/>
                </a:lnTo>
                <a:lnTo>
                  <a:pt x="0" y="2929510"/>
                </a:lnTo>
                <a:lnTo>
                  <a:pt x="0" y="0"/>
                </a:lnTo>
                <a:close/>
              </a:path>
            </a:pathLst>
          </a:custGeom>
          <a:blipFill>
            <a:blip r:embed="rId2"/>
            <a:stretch>
              <a:fillRect/>
            </a:stretch>
          </a:blipFill>
        </p:spPr>
        <p:txBody>
          <a:bodyPr/>
          <a:lstStyle/>
          <a:p>
            <a:endParaRPr lang="de-DE"/>
          </a:p>
        </p:txBody>
      </p:sp>
      <p:grpSp>
        <p:nvGrpSpPr>
          <p:cNvPr id="12" name="Gruppieren 11">
            <a:extLst>
              <a:ext uri="{FF2B5EF4-FFF2-40B4-BE49-F238E27FC236}">
                <a16:creationId xmlns:a16="http://schemas.microsoft.com/office/drawing/2014/main" id="{9235DF04-C9D8-B60E-672D-D205DD9BBDCC}"/>
              </a:ext>
            </a:extLst>
          </p:cNvPr>
          <p:cNvGrpSpPr/>
          <p:nvPr/>
        </p:nvGrpSpPr>
        <p:grpSpPr>
          <a:xfrm>
            <a:off x="1330036" y="7699940"/>
            <a:ext cx="1367368" cy="789432"/>
            <a:chOff x="1447800" y="7353300"/>
            <a:chExt cx="1367368" cy="789432"/>
          </a:xfrm>
        </p:grpSpPr>
        <p:sp>
          <p:nvSpPr>
            <p:cNvPr id="13" name="Pfeil: nach rechts 12">
              <a:extLst>
                <a:ext uri="{FF2B5EF4-FFF2-40B4-BE49-F238E27FC236}">
                  <a16:creationId xmlns:a16="http://schemas.microsoft.com/office/drawing/2014/main" id="{6C7D5FFA-91FD-3E8A-8767-558C9E8A3ABB}"/>
                </a:ext>
              </a:extLst>
            </p:cNvPr>
            <p:cNvSpPr/>
            <p:nvPr/>
          </p:nvSpPr>
          <p:spPr>
            <a:xfrm>
              <a:off x="1447800" y="7353300"/>
              <a:ext cx="1214968" cy="7894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feld 14">
              <a:extLst>
                <a:ext uri="{FF2B5EF4-FFF2-40B4-BE49-F238E27FC236}">
                  <a16:creationId xmlns:a16="http://schemas.microsoft.com/office/drawing/2014/main" id="{57243757-0A17-B9A2-6226-451B00B1825C}"/>
                </a:ext>
              </a:extLst>
            </p:cNvPr>
            <p:cNvSpPr txBox="1"/>
            <p:nvPr/>
          </p:nvSpPr>
          <p:spPr>
            <a:xfrm>
              <a:off x="1600200" y="7521786"/>
              <a:ext cx="121496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chemeClr val="bg1"/>
                  </a:solidFill>
                  <a:effectLst/>
                  <a:uLnTx/>
                  <a:uFillTx/>
                  <a:latin typeface="Open Sans"/>
                  <a:ea typeface="+mn-ea"/>
                  <a:cs typeface="+mn-cs"/>
                </a:rPr>
                <a:t>Ziel</a:t>
              </a:r>
              <a:endParaRPr kumimoji="0" lang="de-DE" sz="2400" b="0" i="0" u="none" strike="noStrike" kern="1200" cap="none" spc="0" normalizeH="0" baseline="0" noProof="0" dirty="0">
                <a:ln>
                  <a:noFill/>
                </a:ln>
                <a:solidFill>
                  <a:schemeClr val="bg1"/>
                </a:solidFill>
                <a:effectLst/>
                <a:uLnTx/>
                <a:uFillTx/>
                <a:latin typeface="Calibri"/>
                <a:ea typeface="+mn-ea"/>
                <a:cs typeface="+mn-cs"/>
              </a:endParaRPr>
            </a:p>
          </p:txBody>
        </p:sp>
      </p:grpSp>
    </p:spTree>
    <p:extLst>
      <p:ext uri="{BB962C8B-B14F-4D97-AF65-F5344CB8AC3E}">
        <p14:creationId xmlns:p14="http://schemas.microsoft.com/office/powerpoint/2010/main" val="3031052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4F5F7"/>
        </a:solidFill>
        <a:effectLst/>
      </p:bgPr>
    </p:bg>
    <p:spTree>
      <p:nvGrpSpPr>
        <p:cNvPr id="1" name=""/>
        <p:cNvGrpSpPr/>
        <p:nvPr/>
      </p:nvGrpSpPr>
      <p:grpSpPr>
        <a:xfrm>
          <a:off x="0" y="0"/>
          <a:ext cx="0" cy="0"/>
          <a:chOff x="0" y="0"/>
          <a:chExt cx="0" cy="0"/>
        </a:xfrm>
      </p:grpSpPr>
      <p:grpSp>
        <p:nvGrpSpPr>
          <p:cNvPr id="2" name="Group 2"/>
          <p:cNvGrpSpPr/>
          <p:nvPr/>
        </p:nvGrpSpPr>
        <p:grpSpPr>
          <a:xfrm rot="-10800000">
            <a:off x="13809781" y="-952500"/>
            <a:ext cx="5430719" cy="5422030"/>
            <a:chOff x="0" y="0"/>
            <a:chExt cx="6350000" cy="6339840"/>
          </a:xfrm>
        </p:grpSpPr>
        <p:sp>
          <p:nvSpPr>
            <p:cNvPr id="3" name="Freeform 3"/>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4" name="Group 4"/>
          <p:cNvGrpSpPr/>
          <p:nvPr/>
        </p:nvGrpSpPr>
        <p:grpSpPr>
          <a:xfrm>
            <a:off x="-952500" y="5817470"/>
            <a:ext cx="5430719" cy="5422030"/>
            <a:chOff x="0" y="0"/>
            <a:chExt cx="6350000" cy="6339840"/>
          </a:xfrm>
        </p:grpSpPr>
        <p:sp>
          <p:nvSpPr>
            <p:cNvPr id="5" name="Freeform 5"/>
            <p:cNvSpPr/>
            <p:nvPr/>
          </p:nvSpPr>
          <p:spPr>
            <a:xfrm>
              <a:off x="0" y="0"/>
              <a:ext cx="6350000" cy="6339840"/>
            </a:xfrm>
            <a:custGeom>
              <a:avLst/>
              <a:gdLst/>
              <a:ahLst/>
              <a:cxnLst/>
              <a:rect l="l" t="t" r="r" b="b"/>
              <a:pathLst>
                <a:path w="6350000" h="6339840">
                  <a:moveTo>
                    <a:pt x="6350000" y="6339840"/>
                  </a:moveTo>
                  <a:lnTo>
                    <a:pt x="0" y="6339840"/>
                  </a:lnTo>
                  <a:lnTo>
                    <a:pt x="0" y="0"/>
                  </a:lnTo>
                  <a:close/>
                </a:path>
              </a:pathLst>
            </a:custGeom>
            <a:solidFill>
              <a:srgbClr val="499FA4">
                <a:alpha val="9804"/>
              </a:srgbClr>
            </a:solidFill>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Calibri"/>
                <a:ea typeface="+mn-ea"/>
                <a:cs typeface="+mn-cs"/>
              </a:endParaRPr>
            </a:p>
          </p:txBody>
        </p:sp>
      </p:grpSp>
      <p:sp>
        <p:nvSpPr>
          <p:cNvPr id="14" name="TextBox 7">
            <a:extLst>
              <a:ext uri="{FF2B5EF4-FFF2-40B4-BE49-F238E27FC236}">
                <a16:creationId xmlns:a16="http://schemas.microsoft.com/office/drawing/2014/main" id="{A7563C34-CB39-E13D-F27D-183656C20177}"/>
              </a:ext>
            </a:extLst>
          </p:cNvPr>
          <p:cNvSpPr txBox="1"/>
          <p:nvPr/>
        </p:nvSpPr>
        <p:spPr>
          <a:xfrm>
            <a:off x="1257300" y="1078706"/>
            <a:ext cx="16878300" cy="923330"/>
          </a:xfrm>
          <a:prstGeom prst="rect">
            <a:avLst/>
          </a:prstGeom>
        </p:spPr>
        <p:txBody>
          <a:bodyPr lIns="0" tIns="0" rIns="0" bIns="0" rtlCol="0" anchor="t">
            <a:spAutoFit/>
          </a:bodyPr>
          <a:lstStyle/>
          <a:p>
            <a:pPr marL="0" marR="0" lvl="0" indent="0" algn="l" defTabSz="914400" rtl="0" eaLnBrk="1" fontAlgn="auto" latinLnBrk="0" hangingPunct="1">
              <a:lnSpc>
                <a:spcPts val="7232"/>
              </a:lnSpc>
              <a:spcBef>
                <a:spcPts val="0"/>
              </a:spcBef>
              <a:spcAft>
                <a:spcPts val="0"/>
              </a:spcAft>
              <a:buClrTx/>
              <a:buSzTx/>
              <a:buFontTx/>
              <a:buNone/>
              <a:tabLst/>
              <a:defRPr/>
            </a:pPr>
            <a:r>
              <a:rPr kumimoji="0" lang="en-US" sz="6575" b="0" i="0" u="none" strike="noStrike" kern="1200" cap="none" spc="-328" normalizeH="0" baseline="0" noProof="0" dirty="0" err="1">
                <a:ln>
                  <a:noFill/>
                </a:ln>
                <a:solidFill>
                  <a:srgbClr val="499FA4"/>
                </a:solidFill>
                <a:effectLst/>
                <a:uLnTx/>
                <a:uFillTx/>
                <a:latin typeface="Open Sans Bold"/>
                <a:ea typeface="+mn-ea"/>
                <a:cs typeface="+mn-cs"/>
              </a:rPr>
              <a:t>Erwachsenentraining</a:t>
            </a:r>
            <a:endParaRPr kumimoji="0" lang="en-US" sz="6575" b="0" i="0" u="none" strike="noStrike" kern="1200" cap="none" spc="-328" normalizeH="0" baseline="0" noProof="0" dirty="0">
              <a:ln>
                <a:noFill/>
              </a:ln>
              <a:solidFill>
                <a:srgbClr val="499FA4"/>
              </a:solidFill>
              <a:effectLst/>
              <a:uLnTx/>
              <a:uFillTx/>
              <a:latin typeface="Open Sans Bold"/>
              <a:ea typeface="+mn-ea"/>
              <a:cs typeface="+mn-cs"/>
            </a:endParaRPr>
          </a:p>
        </p:txBody>
      </p:sp>
      <p:sp>
        <p:nvSpPr>
          <p:cNvPr id="8" name="TextBox 9">
            <a:extLst>
              <a:ext uri="{FF2B5EF4-FFF2-40B4-BE49-F238E27FC236}">
                <a16:creationId xmlns:a16="http://schemas.microsoft.com/office/drawing/2014/main" id="{C02701AE-8BE7-5E1C-6AA3-DE93BC347AA8}"/>
              </a:ext>
            </a:extLst>
          </p:cNvPr>
          <p:cNvSpPr txBox="1"/>
          <p:nvPr/>
        </p:nvSpPr>
        <p:spPr>
          <a:xfrm>
            <a:off x="1066800" y="4057822"/>
            <a:ext cx="13244854" cy="4571123"/>
          </a:xfrm>
          <a:prstGeom prst="rect">
            <a:avLst/>
          </a:prstGeom>
        </p:spPr>
        <p:txBody>
          <a:bodyPr lIns="0" tIns="0" rIns="0" bIns="0" rtlCol="0" anchor="t">
            <a:spAutoFit/>
          </a:bodyPr>
          <a:lstStyle/>
          <a:p>
            <a:pPr marL="269874" marR="0" lvl="1"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Für mehr Sicherheit, Ausdauer und Freude beim Schwimmen. </a:t>
            </a:r>
          </a:p>
          <a:p>
            <a:pPr marL="269874" marR="0" lvl="1"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Sinnvoll bei Unwohlsein in tiefen und/oder unbekannten Gewässern. </a:t>
            </a:r>
          </a:p>
          <a:p>
            <a:pPr marL="269874" marR="0" lvl="1" indent="0" algn="l" defTabSz="914400" rtl="0" eaLnBrk="1" fontAlgn="auto" latinLnBrk="0" hangingPunct="1">
              <a:lnSpc>
                <a:spcPts val="3999"/>
              </a:lnSpc>
              <a:spcBef>
                <a:spcPts val="0"/>
              </a:spcBef>
              <a:spcAft>
                <a:spcPts val="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269874" marR="0" lvl="1"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Die Kursinhalte werden ganz gezielt auf die jeweiligen Bedürfnisse abgestimmt, </a:t>
            </a:r>
          </a:p>
          <a:p>
            <a:pPr marL="1069974" marR="0" lvl="2" indent="-342900" algn="l" defTabSz="914400" rtl="0" eaLnBrk="1" fontAlgn="auto" latinLnBrk="0" hangingPunct="1">
              <a:lnSpc>
                <a:spcPts val="3999"/>
              </a:lnSpc>
              <a:spcBef>
                <a:spcPts val="0"/>
              </a:spcBef>
              <a:spcAft>
                <a:spcPts val="0"/>
              </a:spcAft>
              <a:buClrTx/>
              <a:buSzTx/>
              <a:buFont typeface="Arial" panose="020B0604020202020204" pitchFamily="34" charset="0"/>
              <a:buChar char="•"/>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Bewegungsablauf, Koordination, Ausdauer, Technik, weiterer Schwimmstil…. </a:t>
            </a:r>
          </a:p>
          <a:p>
            <a:pPr marL="269874" marR="0" lvl="1" indent="0" algn="l" defTabSz="914400" rtl="0" eaLnBrk="1" fontAlgn="auto" latinLnBrk="0" hangingPunct="1">
              <a:lnSpc>
                <a:spcPts val="3999"/>
              </a:lnSpc>
              <a:spcBef>
                <a:spcPts val="0"/>
              </a:spcBef>
              <a:spcAft>
                <a:spcPts val="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269874" marR="0" lvl="1" indent="0" algn="l" defTabSz="914400" rtl="0" eaLnBrk="1" fontAlgn="auto" latinLnBrk="0" hangingPunct="1">
              <a:lnSpc>
                <a:spcPts val="3999"/>
              </a:lnSpc>
              <a:spcBef>
                <a:spcPts val="0"/>
              </a:spcBef>
              <a:spcAft>
                <a:spcPts val="0"/>
              </a:spcAft>
              <a:buClrTx/>
              <a:buSzTx/>
              <a:buFontTx/>
              <a:buNone/>
              <a:tabLst/>
              <a:defRPr/>
            </a:pPr>
            <a:r>
              <a:rPr kumimoji="0" lang="de-DE" sz="2499" b="0" i="0" u="none" strike="noStrike" kern="1200" cap="none" spc="0" normalizeH="0" baseline="0" noProof="0" dirty="0">
                <a:ln>
                  <a:noFill/>
                </a:ln>
                <a:solidFill>
                  <a:srgbClr val="35382F"/>
                </a:solidFill>
                <a:effectLst/>
                <a:uLnTx/>
                <a:uFillTx/>
                <a:latin typeface="Open Sans"/>
                <a:ea typeface="+mn-ea"/>
                <a:cs typeface="+mn-cs"/>
              </a:rPr>
              <a:t>		   Sicheres und ausdauerndes Schwimmen</a:t>
            </a:r>
          </a:p>
          <a:p>
            <a:pPr marL="269874" marR="0" lvl="1" indent="0" algn="l" defTabSz="914400" rtl="0" eaLnBrk="1" fontAlgn="auto" latinLnBrk="0" hangingPunct="1">
              <a:lnSpc>
                <a:spcPts val="3999"/>
              </a:lnSpc>
              <a:spcBef>
                <a:spcPts val="0"/>
              </a:spcBef>
              <a:spcAft>
                <a:spcPts val="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a:p>
            <a:pPr marL="1641474" marR="0" lvl="4" indent="0" algn="l" defTabSz="914400" rtl="0" eaLnBrk="1" fontAlgn="auto" latinLnBrk="0" hangingPunct="1">
              <a:lnSpc>
                <a:spcPts val="3999"/>
              </a:lnSpc>
              <a:spcBef>
                <a:spcPts val="0"/>
              </a:spcBef>
              <a:spcAft>
                <a:spcPts val="0"/>
              </a:spcAft>
              <a:buClrTx/>
              <a:buSzTx/>
              <a:buFontTx/>
              <a:buNone/>
              <a:tabLst/>
              <a:defRPr/>
            </a:pPr>
            <a:endParaRPr kumimoji="0" lang="de-DE" sz="2499" b="0" i="0" u="none" strike="noStrike" kern="1200" cap="none" spc="0" normalizeH="0" baseline="0" noProof="0" dirty="0">
              <a:ln>
                <a:noFill/>
              </a:ln>
              <a:solidFill>
                <a:srgbClr val="35382F"/>
              </a:solidFill>
              <a:effectLst/>
              <a:uLnTx/>
              <a:uFillTx/>
              <a:latin typeface="Open Sans"/>
              <a:ea typeface="+mn-ea"/>
              <a:cs typeface="+mn-cs"/>
            </a:endParaRPr>
          </a:p>
        </p:txBody>
      </p:sp>
      <p:sp>
        <p:nvSpPr>
          <p:cNvPr id="6" name="TextBox 8">
            <a:extLst>
              <a:ext uri="{FF2B5EF4-FFF2-40B4-BE49-F238E27FC236}">
                <a16:creationId xmlns:a16="http://schemas.microsoft.com/office/drawing/2014/main" id="{1397848C-3639-E48E-4A48-5DF90A5A089B}"/>
              </a:ext>
            </a:extLst>
          </p:cNvPr>
          <p:cNvSpPr txBox="1"/>
          <p:nvPr/>
        </p:nvSpPr>
        <p:spPr>
          <a:xfrm>
            <a:off x="1333669" y="2552700"/>
            <a:ext cx="14439731" cy="488211"/>
          </a:xfrm>
          <a:prstGeom prst="rect">
            <a:avLst/>
          </a:prstGeom>
        </p:spPr>
        <p:txBody>
          <a:bodyPr lIns="0" tIns="0" rIns="0" bIns="0" rtlCol="0" anchor="t">
            <a:spAutoFit/>
          </a:bodyPr>
          <a:lstStyle/>
          <a:p>
            <a:pPr marL="0" marR="0" lvl="0" indent="0" algn="l" defTabSz="914400" rtl="0" eaLnBrk="1" fontAlgn="auto" latinLnBrk="0" hangingPunct="1">
              <a:lnSpc>
                <a:spcPts val="4000"/>
              </a:lnSpc>
              <a:spcBef>
                <a:spcPts val="0"/>
              </a:spcBef>
              <a:spcAft>
                <a:spcPts val="0"/>
              </a:spcAft>
              <a:buClrTx/>
              <a:buSzTx/>
              <a:buFontTx/>
              <a:buNone/>
              <a:tabLst/>
              <a:defRPr/>
            </a:pPr>
            <a:r>
              <a:rPr kumimoji="0" lang="en-US" sz="3125" b="0" i="0" u="none" strike="noStrike" kern="1200" cap="none" spc="31" normalizeH="0" baseline="0" noProof="0" dirty="0" err="1">
                <a:ln>
                  <a:noFill/>
                </a:ln>
                <a:solidFill>
                  <a:srgbClr val="35382F"/>
                </a:solidFill>
                <a:effectLst/>
                <a:uLnTx/>
                <a:uFillTx/>
                <a:latin typeface="Open Sans Bold"/>
                <a:ea typeface="+mn-ea"/>
                <a:cs typeface="+mn-cs"/>
              </a:rPr>
              <a:t>Individualtraining</a:t>
            </a:r>
            <a:r>
              <a:rPr kumimoji="0" lang="en-US" sz="3125" b="0" i="0" u="none" strike="noStrike" kern="1200" cap="none" spc="31" normalizeH="0" baseline="0" noProof="0" dirty="0">
                <a:ln>
                  <a:noFill/>
                </a:ln>
                <a:solidFill>
                  <a:srgbClr val="35382F"/>
                </a:solidFill>
                <a:effectLst/>
                <a:uLnTx/>
                <a:uFillTx/>
                <a:latin typeface="Open Sans Bold"/>
                <a:ea typeface="+mn-ea"/>
                <a:cs typeface="+mn-cs"/>
              </a:rPr>
              <a:t> / Coaching</a:t>
            </a:r>
          </a:p>
        </p:txBody>
      </p:sp>
      <p:sp>
        <p:nvSpPr>
          <p:cNvPr id="7" name="Freeform 12">
            <a:extLst>
              <a:ext uri="{FF2B5EF4-FFF2-40B4-BE49-F238E27FC236}">
                <a16:creationId xmlns:a16="http://schemas.microsoft.com/office/drawing/2014/main" id="{32693DF5-484A-D22A-BAD1-9628F092F94B}"/>
              </a:ext>
            </a:extLst>
          </p:cNvPr>
          <p:cNvSpPr/>
          <p:nvPr/>
        </p:nvSpPr>
        <p:spPr>
          <a:xfrm>
            <a:off x="12392193" y="15230"/>
            <a:ext cx="4971014" cy="2929511"/>
          </a:xfrm>
          <a:custGeom>
            <a:avLst/>
            <a:gdLst/>
            <a:ahLst/>
            <a:cxnLst/>
            <a:rect l="l" t="t" r="r" b="b"/>
            <a:pathLst>
              <a:path w="4971014" h="2929511">
                <a:moveTo>
                  <a:pt x="0" y="0"/>
                </a:moveTo>
                <a:lnTo>
                  <a:pt x="4971014" y="0"/>
                </a:lnTo>
                <a:lnTo>
                  <a:pt x="4971014" y="2929510"/>
                </a:lnTo>
                <a:lnTo>
                  <a:pt x="0" y="2929510"/>
                </a:lnTo>
                <a:lnTo>
                  <a:pt x="0" y="0"/>
                </a:lnTo>
                <a:close/>
              </a:path>
            </a:pathLst>
          </a:custGeom>
          <a:blipFill>
            <a:blip r:embed="rId2"/>
            <a:stretch>
              <a:fillRect/>
            </a:stretch>
          </a:blipFill>
        </p:spPr>
        <p:txBody>
          <a:bodyPr/>
          <a:lstStyle/>
          <a:p>
            <a:endParaRPr lang="de-DE"/>
          </a:p>
        </p:txBody>
      </p:sp>
      <p:grpSp>
        <p:nvGrpSpPr>
          <p:cNvPr id="12" name="Gruppieren 11">
            <a:extLst>
              <a:ext uri="{FF2B5EF4-FFF2-40B4-BE49-F238E27FC236}">
                <a16:creationId xmlns:a16="http://schemas.microsoft.com/office/drawing/2014/main" id="{6F35E9C7-3ED1-DB06-9BF5-F4DA3B2264D3}"/>
              </a:ext>
            </a:extLst>
          </p:cNvPr>
          <p:cNvGrpSpPr/>
          <p:nvPr/>
        </p:nvGrpSpPr>
        <p:grpSpPr>
          <a:xfrm>
            <a:off x="1309254" y="6972300"/>
            <a:ext cx="1367368" cy="789432"/>
            <a:chOff x="1447800" y="7353300"/>
            <a:chExt cx="1367368" cy="789432"/>
          </a:xfrm>
        </p:grpSpPr>
        <p:sp>
          <p:nvSpPr>
            <p:cNvPr id="13" name="Pfeil: nach rechts 12">
              <a:extLst>
                <a:ext uri="{FF2B5EF4-FFF2-40B4-BE49-F238E27FC236}">
                  <a16:creationId xmlns:a16="http://schemas.microsoft.com/office/drawing/2014/main" id="{384FEE7A-FED3-306F-0DCB-244CDFDA5220}"/>
                </a:ext>
              </a:extLst>
            </p:cNvPr>
            <p:cNvSpPr/>
            <p:nvPr/>
          </p:nvSpPr>
          <p:spPr>
            <a:xfrm>
              <a:off x="1447800" y="7353300"/>
              <a:ext cx="1214968" cy="7894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Textfeld 14">
              <a:extLst>
                <a:ext uri="{FF2B5EF4-FFF2-40B4-BE49-F238E27FC236}">
                  <a16:creationId xmlns:a16="http://schemas.microsoft.com/office/drawing/2014/main" id="{3C2E8DF0-7014-936C-1651-363BCA68BA1D}"/>
                </a:ext>
              </a:extLst>
            </p:cNvPr>
            <p:cNvSpPr txBox="1"/>
            <p:nvPr/>
          </p:nvSpPr>
          <p:spPr>
            <a:xfrm>
              <a:off x="1600200" y="7521786"/>
              <a:ext cx="1214968"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400" b="0" i="0" u="none" strike="noStrike" kern="1200" cap="none" spc="0" normalizeH="0" baseline="0" noProof="0" dirty="0">
                  <a:ln>
                    <a:noFill/>
                  </a:ln>
                  <a:solidFill>
                    <a:schemeClr val="bg1"/>
                  </a:solidFill>
                  <a:effectLst/>
                  <a:uLnTx/>
                  <a:uFillTx/>
                  <a:latin typeface="Open Sans"/>
                  <a:ea typeface="+mn-ea"/>
                  <a:cs typeface="+mn-cs"/>
                </a:rPr>
                <a:t>Ziel</a:t>
              </a:r>
              <a:endParaRPr kumimoji="0" lang="de-DE" sz="2400" b="0" i="0" u="none" strike="noStrike" kern="1200" cap="none" spc="0" normalizeH="0" baseline="0" noProof="0" dirty="0">
                <a:ln>
                  <a:noFill/>
                </a:ln>
                <a:solidFill>
                  <a:schemeClr val="bg1"/>
                </a:solidFill>
                <a:effectLst/>
                <a:uLnTx/>
                <a:uFillTx/>
                <a:latin typeface="Calibri"/>
                <a:ea typeface="+mn-ea"/>
                <a:cs typeface="+mn-cs"/>
              </a:endParaRPr>
            </a:p>
          </p:txBody>
        </p:sp>
      </p:grpSp>
    </p:spTree>
    <p:extLst>
      <p:ext uri="{BB962C8B-B14F-4D97-AF65-F5344CB8AC3E}">
        <p14:creationId xmlns:p14="http://schemas.microsoft.com/office/powerpoint/2010/main" val="40416322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473</Words>
  <Application>Microsoft Office PowerPoint</Application>
  <PresentationFormat>Benutzerdefiniert</PresentationFormat>
  <Paragraphs>57</Paragraphs>
  <Slides>6</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6</vt:i4>
      </vt:variant>
    </vt:vector>
  </HeadingPairs>
  <TitlesOfParts>
    <vt:vector size="11" baseType="lpstr">
      <vt:lpstr>Arial</vt:lpstr>
      <vt:lpstr>Calibri</vt:lpstr>
      <vt:lpstr>Open Sans</vt:lpstr>
      <vt:lpstr>Open Sans Bold</vt:lpstr>
      <vt:lpstr>Office Theme</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FLIPPER ENG</dc:title>
  <dc:creator>Petra</dc:creator>
  <cp:lastModifiedBy>Petra Köhl</cp:lastModifiedBy>
  <cp:revision>34</cp:revision>
  <cp:lastPrinted>2024-04-08T07:25:43Z</cp:lastPrinted>
  <dcterms:created xsi:type="dcterms:W3CDTF">2006-08-16T00:00:00Z</dcterms:created>
  <dcterms:modified xsi:type="dcterms:W3CDTF">2024-05-08T09:33:48Z</dcterms:modified>
  <dc:identifier>DAFwqhsHZGA</dc:identifier>
</cp:coreProperties>
</file>